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18"/>
  </p:notesMasterIdLst>
  <p:handoutMasterIdLst>
    <p:handoutMasterId r:id="rId19"/>
  </p:handoutMasterIdLst>
  <p:sldIdLst>
    <p:sldId id="270" r:id="rId2"/>
    <p:sldId id="271" r:id="rId3"/>
    <p:sldId id="272" r:id="rId4"/>
    <p:sldId id="288" r:id="rId5"/>
    <p:sldId id="276" r:id="rId6"/>
    <p:sldId id="471" r:id="rId7"/>
    <p:sldId id="473" r:id="rId8"/>
    <p:sldId id="277" r:id="rId9"/>
    <p:sldId id="278" r:id="rId10"/>
    <p:sldId id="279" r:id="rId11"/>
    <p:sldId id="280" r:id="rId12"/>
    <p:sldId id="281" r:id="rId13"/>
    <p:sldId id="282" r:id="rId14"/>
    <p:sldId id="289" r:id="rId15"/>
    <p:sldId id="285" r:id="rId16"/>
    <p:sldId id="287"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EEFE"/>
    <a:srgbClr val="96EAFE"/>
    <a:srgbClr val="96FCFE"/>
    <a:srgbClr val="96EDFE"/>
    <a:srgbClr val="654101"/>
    <a:srgbClr val="996600"/>
    <a:srgbClr val="465355"/>
    <a:srgbClr val="A8AE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84" autoAdjust="0"/>
    <p:restoredTop sz="99226" autoAdjust="0"/>
  </p:normalViewPr>
  <p:slideViewPr>
    <p:cSldViewPr>
      <p:cViewPr varScale="1">
        <p:scale>
          <a:sx n="114" d="100"/>
          <a:sy n="114" d="100"/>
        </p:scale>
        <p:origin x="1488"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E74402B-F389-45AD-A62B-F631ABE8C61C}" type="datetimeFigureOut">
              <a:rPr lang="en-US" smtClean="0"/>
              <a:t>8/22/2022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FA374F8-3B2F-4336-8106-4A4CF8D01008}" type="slidenum">
              <a:rPr lang="en-US" smtClean="0"/>
              <a:t>‹#›</a:t>
            </a:fld>
            <a:endParaRPr lang="en-US"/>
          </a:p>
        </p:txBody>
      </p:sp>
    </p:spTree>
    <p:extLst>
      <p:ext uri="{BB962C8B-B14F-4D97-AF65-F5344CB8AC3E}">
        <p14:creationId xmlns:p14="http://schemas.microsoft.com/office/powerpoint/2010/main" val="32169723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1BFDC8-A9EE-45DB-82F6-E400B71A4A64}" type="datetimeFigureOut">
              <a:rPr lang="en-US" smtClean="0"/>
              <a:pPr/>
              <a:t>8/22/2022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EC8468-A307-4E0E-B111-DCB18879F2C4}" type="slidenum">
              <a:rPr lang="en-US" smtClean="0"/>
              <a:pPr/>
              <a:t>‹#›</a:t>
            </a:fld>
            <a:endParaRPr lang="en-US"/>
          </a:p>
        </p:txBody>
      </p:sp>
    </p:spTree>
    <p:extLst>
      <p:ext uri="{BB962C8B-B14F-4D97-AF65-F5344CB8AC3E}">
        <p14:creationId xmlns:p14="http://schemas.microsoft.com/office/powerpoint/2010/main" val="3747335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A628BC54-8F36-446B-B131-EE4F0C48B682}" type="slidenum">
              <a:rPr lang="en-US" smtClean="0"/>
              <a:pPr/>
              <a:t>11</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normAutofit lnSpcReduction="10000"/>
          </a:bodyPr>
          <a:lstStyle/>
          <a:p>
            <a:pPr eaLnBrk="1" hangingPunct="1">
              <a:lnSpc>
                <a:spcPct val="80000"/>
              </a:lnSpc>
            </a:pPr>
            <a:r>
              <a:rPr lang="en-US" sz="800" b="1"/>
              <a:t>Language and Form </a:t>
            </a:r>
          </a:p>
          <a:p>
            <a:pPr eaLnBrk="1" hangingPunct="1">
              <a:lnSpc>
                <a:spcPct val="80000"/>
              </a:lnSpc>
            </a:pPr>
            <a:r>
              <a:rPr lang="en-US" sz="800"/>
              <a:t>Information from the LEA relating to parent meetings, programs, and other activities must be sent to parents in a language and a format the parents can understand.  This includes providing information in Spanish and any other language the LEA determines as practical.</a:t>
            </a:r>
          </a:p>
          <a:p>
            <a:pPr eaLnBrk="1" hangingPunct="1">
              <a:lnSpc>
                <a:spcPct val="80000"/>
              </a:lnSpc>
            </a:pPr>
            <a:br>
              <a:rPr lang="en-US" sz="800" b="1"/>
            </a:br>
            <a:r>
              <a:rPr lang="en-US" sz="800" b="1"/>
              <a:t>Parent’s Right-to-Know </a:t>
            </a:r>
            <a:endParaRPr lang="en-US" sz="800"/>
          </a:p>
          <a:p>
            <a:pPr eaLnBrk="1" hangingPunct="1">
              <a:lnSpc>
                <a:spcPct val="80000"/>
              </a:lnSpc>
            </a:pPr>
            <a:r>
              <a:rPr lang="en-US" sz="800"/>
              <a:t>LEAs must report the following information:</a:t>
            </a:r>
          </a:p>
          <a:p>
            <a:pPr eaLnBrk="1" hangingPunct="1">
              <a:lnSpc>
                <a:spcPct val="80000"/>
              </a:lnSpc>
            </a:pPr>
            <a:r>
              <a:rPr lang="en-US" sz="800"/>
              <a:t>Whether the teacher has met state certification criteria for the grade levels and subject areas in which the teacher is teaching;</a:t>
            </a:r>
          </a:p>
          <a:p>
            <a:pPr eaLnBrk="1" hangingPunct="1">
              <a:lnSpc>
                <a:spcPct val="80000"/>
              </a:lnSpc>
            </a:pPr>
            <a:r>
              <a:rPr lang="en-US" sz="800"/>
              <a:t>Whether the teacher is teaching under emergency or other provisional status through which certification criteria have been waived;</a:t>
            </a:r>
          </a:p>
          <a:p>
            <a:pPr eaLnBrk="1" hangingPunct="1">
              <a:lnSpc>
                <a:spcPct val="80000"/>
              </a:lnSpc>
            </a:pPr>
            <a:r>
              <a:rPr lang="en-US" sz="800"/>
              <a:t>The baccalaureate degree major of the teacher and any other graduate certification or degree held by the teacher, including the field of discipline of the certification or degree; and</a:t>
            </a:r>
          </a:p>
          <a:p>
            <a:pPr eaLnBrk="1" hangingPunct="1">
              <a:lnSpc>
                <a:spcPct val="80000"/>
              </a:lnSpc>
            </a:pPr>
            <a:r>
              <a:rPr lang="en-US" sz="800"/>
              <a:t>Whether the child is provided services by paraprofessionals and, if so, their qualifications.</a:t>
            </a:r>
          </a:p>
          <a:p>
            <a:pPr eaLnBrk="1" hangingPunct="1">
              <a:lnSpc>
                <a:spcPct val="80000"/>
              </a:lnSpc>
            </a:pPr>
            <a:r>
              <a:rPr lang="en-US" sz="800"/>
              <a:t>Parents must be notified that they have the right to request this information at the start of each school year. Note that this notification itself does not contain information on teacher qualification; it is simply a description of the type of information parents may request, if they wish.</a:t>
            </a:r>
          </a:p>
          <a:p>
            <a:pPr eaLnBrk="1" hangingPunct="1">
              <a:lnSpc>
                <a:spcPct val="80000"/>
              </a:lnSpc>
            </a:pPr>
            <a:r>
              <a:rPr lang="en-US" sz="800"/>
              <a:t>Parents need to be aware that if a child is assigned, or taught by, a teacher who is not highly qualified for four or more consecutive weeks, a timely, separate notification must be sent to the parents.</a:t>
            </a:r>
          </a:p>
          <a:p>
            <a:pPr eaLnBrk="1" hangingPunct="1">
              <a:lnSpc>
                <a:spcPct val="80000"/>
              </a:lnSpc>
            </a:pPr>
            <a:br>
              <a:rPr lang="en-US" sz="800" b="1"/>
            </a:br>
            <a:r>
              <a:rPr lang="en-US" sz="800" b="1"/>
              <a:t>LEA’s Improvement</a:t>
            </a:r>
          </a:p>
          <a:p>
            <a:pPr eaLnBrk="1" hangingPunct="1">
              <a:lnSpc>
                <a:spcPct val="80000"/>
              </a:lnSpc>
            </a:pPr>
            <a:endParaRPr lang="en-US" sz="800" b="1"/>
          </a:p>
          <a:p>
            <a:pPr eaLnBrk="1" hangingPunct="1">
              <a:lnSpc>
                <a:spcPct val="80000"/>
              </a:lnSpc>
            </a:pPr>
            <a:r>
              <a:rPr lang="en-US" sz="800" b="1"/>
              <a:t>School Improvement</a:t>
            </a:r>
          </a:p>
          <a:p>
            <a:pPr eaLnBrk="1" hangingPunct="1">
              <a:lnSpc>
                <a:spcPct val="80000"/>
              </a:lnSpc>
            </a:pPr>
            <a:r>
              <a:rPr lang="en-US" sz="800"/>
              <a:t>If a school is found to be “In Need of Improvement”, the school must develop a school plan, and parents must be given an opportunity for input.  In fact, any LEA may condition approval of the school’s improvement plan on community and parental support.</a:t>
            </a:r>
          </a:p>
          <a:p>
            <a:pPr eaLnBrk="1" hangingPunct="1">
              <a:lnSpc>
                <a:spcPct val="80000"/>
              </a:lnSpc>
            </a:pPr>
            <a:r>
              <a:rPr lang="en-US" sz="800"/>
              <a:t>Parents must receive very detailed notices upon a school’s identification as being in need of improvement.  The information parents receive must be truly useful to them in understanding the school and their options.  When a school is identified for improvement, corrective action or restructuring, parents must receive prompt notice of:</a:t>
            </a:r>
          </a:p>
          <a:p>
            <a:pPr eaLnBrk="1" hangingPunct="1">
              <a:lnSpc>
                <a:spcPct val="80000"/>
              </a:lnSpc>
            </a:pPr>
            <a:r>
              <a:rPr lang="en-US" sz="800"/>
              <a:t>What “identification” means and how the school compares to others;</a:t>
            </a:r>
          </a:p>
          <a:p>
            <a:pPr eaLnBrk="1" hangingPunct="1">
              <a:lnSpc>
                <a:spcPct val="80000"/>
              </a:lnSpc>
            </a:pPr>
            <a:r>
              <a:rPr lang="en-US" sz="800"/>
              <a:t>The reasons for identification;</a:t>
            </a:r>
          </a:p>
          <a:p>
            <a:pPr eaLnBrk="1" hangingPunct="1">
              <a:lnSpc>
                <a:spcPct val="80000"/>
              </a:lnSpc>
            </a:pPr>
            <a:r>
              <a:rPr lang="en-US" sz="800"/>
              <a:t>How the parents can become involved in addressing the school’s academic problems;  and</a:t>
            </a:r>
          </a:p>
          <a:p>
            <a:pPr eaLnBrk="1" hangingPunct="1">
              <a:lnSpc>
                <a:spcPct val="80000"/>
              </a:lnSpc>
            </a:pPr>
            <a:r>
              <a:rPr lang="en-US" sz="800"/>
              <a:t>The parents’ options regarding their right to seek a transfer of their children or to seek supplemental educational services.</a:t>
            </a:r>
          </a:p>
          <a:p>
            <a:pPr eaLnBrk="1" hangingPunct="1">
              <a:lnSpc>
                <a:spcPct val="80000"/>
              </a:lnSpc>
            </a:pPr>
            <a:r>
              <a:rPr lang="en-US" sz="800"/>
              <a:t>The LEA also must publish and disseminate to parents and the public any actions taken by the school and the LEA to address the problems in the school.  This notice must include:</a:t>
            </a:r>
          </a:p>
          <a:p>
            <a:pPr eaLnBrk="1" hangingPunct="1">
              <a:lnSpc>
                <a:spcPct val="80000"/>
              </a:lnSpc>
            </a:pPr>
            <a:r>
              <a:rPr lang="en-US" sz="800"/>
              <a:t>What the school is doing to address the problem of low achievement;</a:t>
            </a:r>
          </a:p>
          <a:p>
            <a:pPr eaLnBrk="1" hangingPunct="1">
              <a:lnSpc>
                <a:spcPct val="80000"/>
              </a:lnSpc>
            </a:pPr>
            <a:r>
              <a:rPr lang="en-US" sz="800"/>
              <a:t>What the LEA and SEA are doing to help the school;  and</a:t>
            </a:r>
          </a:p>
          <a:p>
            <a:pPr eaLnBrk="1" hangingPunct="1">
              <a:lnSpc>
                <a:spcPct val="80000"/>
              </a:lnSpc>
            </a:pPr>
            <a:r>
              <a:rPr lang="en-US" sz="800"/>
              <a:t>If applicable, a description of specific corrective actions or restructuring plans.</a:t>
            </a:r>
          </a:p>
          <a:p>
            <a:pPr eaLnBrk="1" hangingPunct="1">
              <a:lnSpc>
                <a:spcPct val="80000"/>
              </a:lnSpc>
            </a:pPr>
            <a:endParaRPr lang="en-US" sz="800"/>
          </a:p>
          <a:p>
            <a:pPr eaLnBrk="1" hangingPunct="1">
              <a:lnSpc>
                <a:spcPct val="80000"/>
              </a:lnSpc>
            </a:pPr>
            <a:r>
              <a:rPr lang="en-US" sz="800" b="1"/>
              <a:t>School Choice Option </a:t>
            </a:r>
          </a:p>
          <a:p>
            <a:pPr eaLnBrk="1" hangingPunct="1">
              <a:lnSpc>
                <a:spcPct val="80000"/>
              </a:lnSpc>
            </a:pPr>
            <a:r>
              <a:rPr lang="en-US" sz="800"/>
              <a:t>Requires campuses that have been identified for School Improvement to, not later than the first day of school following such identification, to provide all students enrolled in the school with the option to transfer to another public school served by the LEA that may include a public charter school that has not been identified for school improvement </a:t>
            </a:r>
          </a:p>
          <a:p>
            <a:pPr eaLnBrk="1" hangingPunct="1">
              <a:lnSpc>
                <a:spcPct val="80000"/>
              </a:lnSpc>
            </a:pPr>
            <a:endParaRPr lang="en-US" sz="800"/>
          </a:p>
          <a:p>
            <a:pPr eaLnBrk="1" hangingPunct="1">
              <a:lnSpc>
                <a:spcPct val="80000"/>
              </a:lnSpc>
            </a:pPr>
            <a:r>
              <a:rPr lang="en-US" sz="800" b="1"/>
              <a:t>SES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64D92D65-40C7-4E2B-AB56-AD3D399FCAE4}" type="slidenum">
              <a:rPr lang="en-US" smtClean="0"/>
              <a:pPr/>
              <a:t>12</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lnSpc>
                <a:spcPct val="80000"/>
              </a:lnSpc>
            </a:pPr>
            <a:r>
              <a:rPr lang="en-US" sz="800" b="1"/>
              <a:t>LEP Student Progress and Achievement (Title III)</a:t>
            </a:r>
          </a:p>
          <a:p>
            <a:pPr eaLnBrk="1" hangingPunct="1">
              <a:lnSpc>
                <a:spcPct val="80000"/>
              </a:lnSpc>
            </a:pPr>
            <a:r>
              <a:rPr lang="en-US" sz="800"/>
              <a:t>Section 3302 of Title III statute requires parental notification for the following:</a:t>
            </a:r>
          </a:p>
          <a:p>
            <a:pPr eaLnBrk="1" hangingPunct="1">
              <a:lnSpc>
                <a:spcPct val="80000"/>
              </a:lnSpc>
            </a:pPr>
            <a:r>
              <a:rPr lang="en-US" sz="800"/>
              <a:t>(a) IN GENERAL-Each eligible entity using funds provided under this title to provide a language instruction educational program shall, not later than 30 days after the beginning of the school year, inform a parent or the parents of a limited English proficient child identified for participation in, or participating in, such program of-</a:t>
            </a:r>
          </a:p>
          <a:p>
            <a:pPr eaLnBrk="1" hangingPunct="1">
              <a:lnSpc>
                <a:spcPct val="80000"/>
              </a:lnSpc>
            </a:pPr>
            <a:r>
              <a:rPr lang="en-US" sz="800"/>
              <a:t>(1) the reasons for the identification of their child as limited English proficient and in need of placement in a language instruction educational program;</a:t>
            </a:r>
          </a:p>
          <a:p>
            <a:pPr eaLnBrk="1" hangingPunct="1">
              <a:lnSpc>
                <a:spcPct val="80000"/>
              </a:lnSpc>
            </a:pPr>
            <a:r>
              <a:rPr lang="en-US" sz="800"/>
              <a:t>(2) the child's level of English proficiency, how such level was assessed, and the status of the child's academic achievement;</a:t>
            </a:r>
          </a:p>
          <a:p>
            <a:pPr eaLnBrk="1" hangingPunct="1">
              <a:lnSpc>
                <a:spcPct val="80000"/>
              </a:lnSpc>
            </a:pPr>
            <a:r>
              <a:rPr lang="en-US" sz="800"/>
              <a:t>(3) the method of instruction used in the program in which their child is, or will be, participating, and the methods of instruction used in other available programs, including how such programs differ in content, instruction goals, and use of English and a native language in instruction</a:t>
            </a:r>
            <a:r>
              <a:rPr lang="en-US" sz="800" b="1"/>
              <a:t>;</a:t>
            </a:r>
            <a:endParaRPr lang="en-US" sz="800"/>
          </a:p>
          <a:p>
            <a:pPr eaLnBrk="1" hangingPunct="1">
              <a:lnSpc>
                <a:spcPct val="80000"/>
              </a:lnSpc>
            </a:pPr>
            <a:r>
              <a:rPr lang="en-US" sz="800"/>
              <a:t>(4) how the program in which their child is, or will be participating will meet the educational strengths and needs of the child;</a:t>
            </a:r>
          </a:p>
          <a:p>
            <a:pPr eaLnBrk="1" hangingPunct="1">
              <a:lnSpc>
                <a:spcPct val="80000"/>
              </a:lnSpc>
            </a:pPr>
            <a:r>
              <a:rPr lang="en-US" sz="800"/>
              <a:t>(5) how such program will specifically help their child learn English, and meet age appropriate academic achievement standards for grade promotion and graduation;</a:t>
            </a:r>
          </a:p>
          <a:p>
            <a:pPr eaLnBrk="1" hangingPunct="1">
              <a:lnSpc>
                <a:spcPct val="80000"/>
              </a:lnSpc>
            </a:pPr>
            <a:r>
              <a:rPr lang="en-US" sz="800"/>
              <a:t>(6) the specific exit requirements for such program, the expected rate of transition from such program into classrooms that are not tailored for limited English proficient children, and the expected rate of graduation from secondary school for such program if funds under this title are used for children in secondary schools;</a:t>
            </a:r>
          </a:p>
          <a:p>
            <a:pPr eaLnBrk="1" hangingPunct="1">
              <a:lnSpc>
                <a:spcPct val="80000"/>
              </a:lnSpc>
            </a:pPr>
            <a:r>
              <a:rPr lang="en-US" sz="800"/>
              <a:t>(7) in the case of a child with a disability, how such program meets the objectives of the individualized education program of the child; and</a:t>
            </a:r>
          </a:p>
          <a:p>
            <a:pPr eaLnBrk="1" hangingPunct="1">
              <a:lnSpc>
                <a:spcPct val="80000"/>
              </a:lnSpc>
            </a:pPr>
            <a:r>
              <a:rPr lang="en-US" sz="800"/>
              <a:t>(8) information pertaining to parental rights that includes written guidance — </a:t>
            </a:r>
          </a:p>
          <a:p>
            <a:pPr eaLnBrk="1" hangingPunct="1">
              <a:lnSpc>
                <a:spcPct val="80000"/>
              </a:lnSpc>
            </a:pPr>
            <a:r>
              <a:rPr lang="en-US" sz="800"/>
              <a:t>	(A) detailing — </a:t>
            </a:r>
          </a:p>
          <a:p>
            <a:pPr eaLnBrk="1" hangingPunct="1">
              <a:lnSpc>
                <a:spcPct val="80000"/>
              </a:lnSpc>
            </a:pPr>
            <a:r>
              <a:rPr lang="en-US" sz="800"/>
              <a:t>		(i) the right that parents have to have their child immediately removed from such program upon their request; and</a:t>
            </a:r>
          </a:p>
          <a:p>
            <a:pPr eaLnBrk="1" hangingPunct="1">
              <a:lnSpc>
                <a:spcPct val="80000"/>
              </a:lnSpc>
            </a:pPr>
            <a:r>
              <a:rPr lang="en-US" sz="800"/>
              <a:t>		(ii) the options that parents have to decline to enroll their child in such program or to choose another program or method of instruction, if available; and</a:t>
            </a:r>
          </a:p>
          <a:p>
            <a:pPr eaLnBrk="1" hangingPunct="1">
              <a:lnSpc>
                <a:spcPct val="80000"/>
              </a:lnSpc>
            </a:pPr>
            <a:r>
              <a:rPr lang="en-US" sz="800"/>
              <a:t>	(B) assisting parents in selecting among various programs and methods of instruction, if more than one program or method is offered by the eligible entity. </a:t>
            </a:r>
          </a:p>
          <a:p>
            <a:pPr eaLnBrk="1" hangingPunct="1">
              <a:lnSpc>
                <a:spcPct val="80000"/>
              </a:lnSpc>
            </a:pPr>
            <a:endParaRPr lang="en-US" sz="800"/>
          </a:p>
          <a:p>
            <a:pPr eaLnBrk="1" hangingPunct="1">
              <a:lnSpc>
                <a:spcPct val="80000"/>
              </a:lnSpc>
            </a:pPr>
            <a:r>
              <a:rPr lang="en-US" sz="800"/>
              <a:t>(Also in Title I Statute)</a:t>
            </a:r>
          </a:p>
          <a:p>
            <a:pPr eaLnBrk="1" hangingPunct="1">
              <a:lnSpc>
                <a:spcPct val="80000"/>
              </a:lnSpc>
            </a:pPr>
            <a:r>
              <a:rPr lang="en-US" sz="800" b="1"/>
              <a:t>LEAs and AMAO Performance</a:t>
            </a:r>
            <a:r>
              <a:rPr lang="en-US" sz="800"/>
              <a:t> </a:t>
            </a:r>
          </a:p>
          <a:p>
            <a:pPr eaLnBrk="1" hangingPunct="1">
              <a:lnSpc>
                <a:spcPct val="80000"/>
              </a:lnSpc>
            </a:pPr>
            <a:r>
              <a:rPr lang="en-US" sz="800"/>
              <a:t>AMAO Parental Notification</a:t>
            </a:r>
            <a:r>
              <a:rPr lang="en-US" sz="800" b="1"/>
              <a:t> - </a:t>
            </a:r>
            <a:r>
              <a:rPr lang="en-US" sz="800"/>
              <a:t>SEPARATE NOTIFICATION - In addition to providing the information required to be provided under subsection (a), the LEA that has failed to make progress on the annual measurable achievement objectives must separately inform parents of LEP students of such failure not later than 30 days after such failure occurs (as notified by TEA).</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445D9508-8AFA-4585-A353-6FBE42A209F7}" type="slidenum">
              <a:rPr lang="en-US" smtClean="0"/>
              <a:pPr/>
              <a:t>15</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normAutofit fontScale="92500"/>
          </a:bodyPr>
          <a:lstStyle/>
          <a:p>
            <a:pPr eaLnBrk="1" hangingPunct="1">
              <a:lnSpc>
                <a:spcPct val="80000"/>
              </a:lnSpc>
            </a:pPr>
            <a:r>
              <a:rPr lang="en-US" sz="800" b="1"/>
              <a:t>Reservation of funds:</a:t>
            </a:r>
          </a:p>
          <a:p>
            <a:pPr eaLnBrk="1" hangingPunct="1">
              <a:lnSpc>
                <a:spcPct val="80000"/>
              </a:lnSpc>
            </a:pPr>
            <a:r>
              <a:rPr lang="en-US" sz="800"/>
              <a:t>If the LEA’s Title I, Part A entitlement is more than $500,000, the LEA shall reserve at least one percent of its Title I, Part A entitlement for parental involvement activities, including promoting family literacy and parenting skills.   Parents involved in determining how $ used 95% of reserved 1% must go to campus PI activity.</a:t>
            </a:r>
          </a:p>
          <a:p>
            <a:pPr eaLnBrk="1" hangingPunct="1">
              <a:lnSpc>
                <a:spcPct val="80000"/>
              </a:lnSpc>
            </a:pPr>
            <a:r>
              <a:rPr lang="en-US" sz="800" b="1"/>
              <a:t>LEA PI Policy:</a:t>
            </a:r>
            <a:endParaRPr lang="en-US" sz="800"/>
          </a:p>
          <a:p>
            <a:pPr eaLnBrk="1" hangingPunct="1">
              <a:lnSpc>
                <a:spcPct val="80000"/>
              </a:lnSpc>
            </a:pPr>
            <a:r>
              <a:rPr lang="en-US" sz="800"/>
              <a:t>The LEA has developed jointly with, agreed upon with, and distributed to, parents of participating children a written parent involvement policy that is incorporated into the LEA’s plan that establishes the expectations for parent involvement, and describes how the LEA will accomplish the following— </a:t>
            </a:r>
          </a:p>
          <a:p>
            <a:pPr eaLnBrk="1" hangingPunct="1">
              <a:lnSpc>
                <a:spcPct val="80000"/>
              </a:lnSpc>
            </a:pPr>
            <a:r>
              <a:rPr lang="en-US" sz="800"/>
              <a:t>involve parents in the joint development of the LEA Plan and the process of school review and improvement </a:t>
            </a:r>
          </a:p>
          <a:p>
            <a:pPr eaLnBrk="1" hangingPunct="1">
              <a:lnSpc>
                <a:spcPct val="80000"/>
              </a:lnSpc>
            </a:pPr>
            <a:r>
              <a:rPr lang="en-US" sz="800"/>
              <a:t>provide the coordination, technical assistance, and other support necessary to assist participating schools in planning and implementing effective parent involvement activities to improve student academic achievement and school performance; </a:t>
            </a:r>
          </a:p>
          <a:p>
            <a:pPr eaLnBrk="1" hangingPunct="1">
              <a:lnSpc>
                <a:spcPct val="80000"/>
              </a:lnSpc>
            </a:pPr>
            <a:r>
              <a:rPr lang="en-US" sz="800" b="1"/>
              <a:t>Program Evaluation</a:t>
            </a:r>
          </a:p>
          <a:p>
            <a:pPr eaLnBrk="1" hangingPunct="1">
              <a:lnSpc>
                <a:spcPct val="80000"/>
              </a:lnSpc>
            </a:pPr>
            <a:r>
              <a:rPr lang="en-US" sz="800"/>
              <a:t>build the capacity of schools and parents for strong parent involvement as </a:t>
            </a:r>
          </a:p>
          <a:p>
            <a:pPr eaLnBrk="1" hangingPunct="1">
              <a:lnSpc>
                <a:spcPct val="80000"/>
              </a:lnSpc>
            </a:pPr>
            <a:r>
              <a:rPr lang="en-US" sz="800"/>
              <a:t>conduct, with the involvement of parents, an annual evaluation of the content and effectiveness of the parental involvement policy to— </a:t>
            </a:r>
          </a:p>
          <a:p>
            <a:pPr lvl="1" eaLnBrk="1" hangingPunct="1">
              <a:lnSpc>
                <a:spcPct val="80000"/>
              </a:lnSpc>
            </a:pPr>
            <a:r>
              <a:rPr lang="en-US" sz="800"/>
              <a:t>improve the academic quality of the Title I, Part A schools; </a:t>
            </a:r>
          </a:p>
          <a:p>
            <a:pPr lvl="1" eaLnBrk="1" hangingPunct="1">
              <a:lnSpc>
                <a:spcPct val="80000"/>
              </a:lnSpc>
            </a:pPr>
            <a:r>
              <a:rPr lang="en-US" sz="800"/>
              <a:t>identify barriers to greater participation by parents in activities; </a:t>
            </a:r>
          </a:p>
          <a:p>
            <a:pPr lvl="1" eaLnBrk="1" hangingPunct="1">
              <a:lnSpc>
                <a:spcPct val="80000"/>
              </a:lnSpc>
            </a:pPr>
            <a:r>
              <a:rPr lang="en-US" sz="800"/>
              <a:t>use the findings of these evaluations in designing strategies for more effective parental involvement and revising, if necessary, the parental involvement policies </a:t>
            </a:r>
          </a:p>
          <a:p>
            <a:pPr eaLnBrk="1" hangingPunct="1">
              <a:lnSpc>
                <a:spcPct val="80000"/>
              </a:lnSpc>
            </a:pPr>
            <a:r>
              <a:rPr lang="en-US" sz="800"/>
              <a:t>involve parents in the activities of the schools served.</a:t>
            </a:r>
          </a:p>
          <a:p>
            <a:pPr eaLnBrk="1" hangingPunct="1">
              <a:lnSpc>
                <a:spcPct val="80000"/>
              </a:lnSpc>
            </a:pPr>
            <a:r>
              <a:rPr lang="en-US" sz="800" b="1"/>
              <a:t>Campus PI Policy</a:t>
            </a:r>
            <a:endParaRPr lang="en-US" sz="800"/>
          </a:p>
          <a:p>
            <a:pPr eaLnBrk="1" hangingPunct="1">
              <a:lnSpc>
                <a:spcPct val="80000"/>
              </a:lnSpc>
            </a:pPr>
            <a:r>
              <a:rPr lang="en-US" sz="800"/>
              <a:t>Each campus served under Title I, Part A has jointly developed with, and distributed to, parents of participating children a written parental involvement policy, agreed upon by such parents, that describes the means for carrying out the following parental involvement requirements— </a:t>
            </a:r>
          </a:p>
          <a:p>
            <a:pPr eaLnBrk="1" hangingPunct="1">
              <a:lnSpc>
                <a:spcPct val="80000"/>
              </a:lnSpc>
            </a:pPr>
            <a:r>
              <a:rPr lang="en-US" sz="800"/>
              <a:t>policy involvement; </a:t>
            </a:r>
          </a:p>
          <a:p>
            <a:pPr eaLnBrk="1" hangingPunct="1">
              <a:lnSpc>
                <a:spcPct val="80000"/>
              </a:lnSpc>
            </a:pPr>
            <a:r>
              <a:rPr lang="en-US" sz="800"/>
              <a:t>shared responsibilities for high student academic achievement; </a:t>
            </a:r>
          </a:p>
          <a:p>
            <a:pPr eaLnBrk="1" hangingPunct="1">
              <a:lnSpc>
                <a:spcPct val="80000"/>
              </a:lnSpc>
            </a:pPr>
            <a:r>
              <a:rPr lang="en-US" sz="800"/>
              <a:t>building capacity for involvement; and </a:t>
            </a:r>
          </a:p>
          <a:p>
            <a:pPr eaLnBrk="1" hangingPunct="1">
              <a:lnSpc>
                <a:spcPct val="80000"/>
              </a:lnSpc>
            </a:pPr>
            <a:r>
              <a:rPr lang="en-US" sz="800"/>
              <a:t>accessibility. </a:t>
            </a:r>
          </a:p>
          <a:p>
            <a:pPr eaLnBrk="1" hangingPunct="1">
              <a:lnSpc>
                <a:spcPct val="80000"/>
              </a:lnSpc>
            </a:pPr>
            <a:r>
              <a:rPr lang="en-US" sz="800"/>
              <a:t>Parents are notified of the policy in an understandable and uniform format and, to the extent practicable, provided in a language the parents can understand. Such policy is made available to the local community and updated periodically to meet the changing needs of parents and the school. </a:t>
            </a:r>
          </a:p>
          <a:p>
            <a:pPr eaLnBrk="1" hangingPunct="1">
              <a:lnSpc>
                <a:spcPct val="80000"/>
              </a:lnSpc>
            </a:pPr>
            <a:r>
              <a:rPr lang="en-US" sz="800" b="1"/>
              <a:t>School Parent Compact</a:t>
            </a:r>
            <a:endParaRPr lang="en-US" sz="800"/>
          </a:p>
          <a:p>
            <a:pPr eaLnBrk="1" hangingPunct="1">
              <a:lnSpc>
                <a:spcPct val="80000"/>
              </a:lnSpc>
            </a:pPr>
            <a:r>
              <a:rPr lang="en-US" sz="800"/>
              <a:t>Each campus served under Title I, Part A will jointly develop with parents, for all students served under Title I, Part A, a school-parent compact that outlines how parents, the entire campus staff, and the students will share the responsibility for improved student academic achievement, and the means by which the school and parents will build and develop a partnership to help children achieve the State’s high standards.</a:t>
            </a:r>
          </a:p>
          <a:p>
            <a:pPr eaLnBrk="1" hangingPunct="1">
              <a:lnSpc>
                <a:spcPct val="80000"/>
              </a:lnSpc>
            </a:pPr>
            <a:r>
              <a:rPr lang="en-US" sz="800"/>
              <a:t>Such compact— </a:t>
            </a:r>
          </a:p>
          <a:p>
            <a:pPr eaLnBrk="1" hangingPunct="1">
              <a:lnSpc>
                <a:spcPct val="80000"/>
              </a:lnSpc>
            </a:pPr>
            <a:r>
              <a:rPr lang="en-US" sz="800"/>
              <a:t>describes the responsibility of the campus to provide high-quality curriculum and instruction in a supportive and effective learning environment that enables the children served under Title I, Part A to meet the State’s student academic achievement standards, and the ways in which each parent will be responsible for supporting their children’s learning, such as monitoring attendance, homework completion, and television watching; volunteering in their child’s classroom; and participating, as appropriate, in decisions relating to the education of their children and positive use of extracurricular time; and </a:t>
            </a:r>
          </a:p>
          <a:p>
            <a:pPr eaLnBrk="1" hangingPunct="1">
              <a:lnSpc>
                <a:spcPct val="80000"/>
              </a:lnSpc>
            </a:pPr>
            <a:r>
              <a:rPr lang="en-US" sz="800"/>
              <a:t>addresses the importance of communication between teachers and parents on an ongoing basis through, at a minimum— </a:t>
            </a:r>
          </a:p>
          <a:p>
            <a:pPr lvl="1" eaLnBrk="1" hangingPunct="1">
              <a:lnSpc>
                <a:spcPct val="80000"/>
              </a:lnSpc>
            </a:pPr>
            <a:r>
              <a:rPr lang="en-US" sz="800"/>
              <a:t>parent-teacher conferences in elementary schools, at least annually, during which the compact is discussed as the compact relates to the individual child’s achievement; </a:t>
            </a:r>
          </a:p>
          <a:p>
            <a:pPr lvl="1" eaLnBrk="1" hangingPunct="1">
              <a:lnSpc>
                <a:spcPct val="80000"/>
              </a:lnSpc>
            </a:pPr>
            <a:r>
              <a:rPr lang="en-US" sz="800"/>
              <a:t>frequent reports to parents on their children’s progress; and </a:t>
            </a:r>
          </a:p>
          <a:p>
            <a:pPr eaLnBrk="1" hangingPunct="1">
              <a:lnSpc>
                <a:spcPct val="80000"/>
              </a:lnSpc>
            </a:pPr>
            <a:r>
              <a:rPr lang="en-US" sz="800"/>
              <a:t>reasonable access to staff, opportunities to volunteer and participate in their child’s class, and observation of classroom activities. </a:t>
            </a:r>
          </a:p>
          <a:p>
            <a:pPr eaLnBrk="1" hangingPunct="1">
              <a:lnSpc>
                <a:spcPct val="80000"/>
              </a:lnSpc>
            </a:pPr>
            <a:r>
              <a:rPr lang="en-US" sz="800" b="1"/>
              <a:t>Coordination with other Federal Programs</a:t>
            </a:r>
            <a:endParaRPr lang="en-US" sz="800"/>
          </a:p>
          <a:p>
            <a:pPr eaLnBrk="1" hangingPunct="1">
              <a:lnSpc>
                <a:spcPct val="80000"/>
              </a:lnSpc>
            </a:pPr>
            <a:r>
              <a:rPr lang="en-US" sz="800"/>
              <a:t>coordinate and integrate parental involvement strategies under Title I, Part A with parental involvement strategies under other programs, such as Head Start, Reading First, Early Reading First, Even Start programs, Parents as Teachers, Home Instruction Program for Preschool Youngsters, and State-run preschool programs; </a:t>
            </a:r>
          </a:p>
          <a:p>
            <a:pPr eaLnBrk="1" hangingPunct="1">
              <a:lnSpc>
                <a:spcPct val="80000"/>
              </a:lnSpc>
            </a:pPr>
            <a:endParaRPr lang="en-US" sz="8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5DEAA3-BDDE-4B95-807B-766820E4C617}" type="slidenum">
              <a:rPr lang="en-US" smtClean="0"/>
              <a:pPr/>
              <a:t>‹#›</a:t>
            </a:fld>
            <a:endParaRPr lang="en-US"/>
          </a:p>
        </p:txBody>
      </p:sp>
    </p:spTree>
    <p:extLst>
      <p:ext uri="{BB962C8B-B14F-4D97-AF65-F5344CB8AC3E}">
        <p14:creationId xmlns:p14="http://schemas.microsoft.com/office/powerpoint/2010/main" val="1291782877"/>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8CFA4-CBAC-454C-B003-F24F4FF40D06}" type="slidenum">
              <a:rPr lang="en-US" smtClean="0"/>
              <a:pPr/>
              <a:t>‹#›</a:t>
            </a:fld>
            <a:endParaRPr lang="en-US"/>
          </a:p>
        </p:txBody>
      </p:sp>
    </p:spTree>
    <p:extLst>
      <p:ext uri="{BB962C8B-B14F-4D97-AF65-F5344CB8AC3E}">
        <p14:creationId xmlns:p14="http://schemas.microsoft.com/office/powerpoint/2010/main" val="3960155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8CFA4-CBAC-454C-B003-F24F4FF40D06}"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02531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8CFA4-CBAC-454C-B003-F24F4FF40D06}" type="slidenum">
              <a:rPr lang="en-US" smtClean="0"/>
              <a:pPr/>
              <a:t>‹#›</a:t>
            </a:fld>
            <a:endParaRPr lang="en-US"/>
          </a:p>
        </p:txBody>
      </p:sp>
    </p:spTree>
    <p:extLst>
      <p:ext uri="{BB962C8B-B14F-4D97-AF65-F5344CB8AC3E}">
        <p14:creationId xmlns:p14="http://schemas.microsoft.com/office/powerpoint/2010/main" val="2335365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8CFA4-CBAC-454C-B003-F24F4FF40D06}"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181999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8CFA4-CBAC-454C-B003-F24F4FF40D06}" type="slidenum">
              <a:rPr lang="en-US" smtClean="0"/>
              <a:pPr/>
              <a:t>‹#›</a:t>
            </a:fld>
            <a:endParaRPr lang="en-US"/>
          </a:p>
        </p:txBody>
      </p:sp>
    </p:spTree>
    <p:extLst>
      <p:ext uri="{BB962C8B-B14F-4D97-AF65-F5344CB8AC3E}">
        <p14:creationId xmlns:p14="http://schemas.microsoft.com/office/powerpoint/2010/main" val="15363391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4B8D94-F4C6-46F1-B294-EB230B5E0A95}" type="slidenum">
              <a:rPr lang="en-US" smtClean="0"/>
              <a:pPr/>
              <a:t>‹#›</a:t>
            </a:fld>
            <a:endParaRPr lang="en-US"/>
          </a:p>
        </p:txBody>
      </p:sp>
    </p:spTree>
    <p:extLst>
      <p:ext uri="{BB962C8B-B14F-4D97-AF65-F5344CB8AC3E}">
        <p14:creationId xmlns:p14="http://schemas.microsoft.com/office/powerpoint/2010/main" val="3178295841"/>
      </p:ext>
    </p:extLst>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176EB9-1356-4C33-A088-9A24C8345EBA}" type="slidenum">
              <a:rPr lang="en-US" smtClean="0"/>
              <a:pPr/>
              <a:t>‹#›</a:t>
            </a:fld>
            <a:endParaRPr lang="en-US"/>
          </a:p>
        </p:txBody>
      </p:sp>
    </p:spTree>
    <p:extLst>
      <p:ext uri="{BB962C8B-B14F-4D97-AF65-F5344CB8AC3E}">
        <p14:creationId xmlns:p14="http://schemas.microsoft.com/office/powerpoint/2010/main" val="2355490932"/>
      </p:ext>
    </p:extLst>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495800"/>
          </a:xfrm>
        </p:spPr>
        <p:txBody>
          <a:bodyPr/>
          <a:lstStyle/>
          <a:p>
            <a:pPr lvl="0"/>
            <a:endParaRPr lang="en-US" noProof="0"/>
          </a:p>
        </p:txBody>
      </p:sp>
      <p:sp>
        <p:nvSpPr>
          <p:cNvPr id="4" name="Text Placeholder 3"/>
          <p:cNvSpPr>
            <a:spLocks noGrp="1"/>
          </p:cNvSpPr>
          <p:nvPr>
            <p:ph type="body" sz="half" idx="2"/>
          </p:nvPr>
        </p:nvSpPr>
        <p:spPr>
          <a:xfrm>
            <a:off x="4648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9FC0CF41-0FC4-4D04-9D2A-932140B0F405}" type="slidenum">
              <a:rPr lang="en-US"/>
              <a:pPr>
                <a:defRPr/>
              </a:pPr>
              <a:t>‹#›</a:t>
            </a:fld>
            <a:endParaRPr lang="en-US"/>
          </a:p>
        </p:txBody>
      </p:sp>
    </p:spTree>
    <p:extLst>
      <p:ext uri="{BB962C8B-B14F-4D97-AF65-F5344CB8AC3E}">
        <p14:creationId xmlns:p14="http://schemas.microsoft.com/office/powerpoint/2010/main" val="36574056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495800"/>
          </a:xfrm>
        </p:spPr>
        <p:txBody>
          <a:bodyPr/>
          <a:lstStyle/>
          <a:p>
            <a:pPr lvl="0"/>
            <a:endParaRPr lang="en-US" noProof="0"/>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2E10CF4E-3283-4248-8FDE-DCE73DE372DF}" type="slidenum">
              <a:rPr lang="en-US"/>
              <a:pPr>
                <a:defRPr/>
              </a:pPr>
              <a:t>‹#›</a:t>
            </a:fld>
            <a:endParaRPr lang="en-US"/>
          </a:p>
        </p:txBody>
      </p:sp>
    </p:spTree>
    <p:extLst>
      <p:ext uri="{BB962C8B-B14F-4D97-AF65-F5344CB8AC3E}">
        <p14:creationId xmlns:p14="http://schemas.microsoft.com/office/powerpoint/2010/main" val="2238834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24300"/>
            <a:ext cx="4038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4"/>
          <p:cNvSpPr>
            <a:spLocks noGrp="1" noChangeArrowheads="1"/>
          </p:cNvSpPr>
          <p:nvPr>
            <p:ph type="dt" sz="half" idx="10"/>
          </p:nvPr>
        </p:nvSpPr>
        <p:spPr>
          <a:ln/>
        </p:spPr>
        <p:txBody>
          <a:bodyPr/>
          <a:lstStyle>
            <a:lvl1pPr>
              <a:defRPr/>
            </a:lvl1pPr>
          </a:lstStyle>
          <a:p>
            <a:pPr>
              <a:defRPr/>
            </a:pPr>
            <a:endParaRPr lang="en-US"/>
          </a:p>
        </p:txBody>
      </p:sp>
      <p:sp>
        <p:nvSpPr>
          <p:cNvPr id="7" name="Rectangle 25"/>
          <p:cNvSpPr>
            <a:spLocks noGrp="1" noChangeArrowheads="1"/>
          </p:cNvSpPr>
          <p:nvPr>
            <p:ph type="ftr" sz="quarter" idx="11"/>
          </p:nvPr>
        </p:nvSpPr>
        <p:spPr>
          <a:ln/>
        </p:spPr>
        <p:txBody>
          <a:bodyPr/>
          <a:lstStyle>
            <a:lvl1pPr>
              <a:defRPr/>
            </a:lvl1pPr>
          </a:lstStyle>
          <a:p>
            <a:pPr>
              <a:defRPr/>
            </a:pPr>
            <a:endParaRPr lang="en-US"/>
          </a:p>
        </p:txBody>
      </p:sp>
      <p:sp>
        <p:nvSpPr>
          <p:cNvPr id="8" name="Rectangle 26"/>
          <p:cNvSpPr>
            <a:spLocks noGrp="1" noChangeArrowheads="1"/>
          </p:cNvSpPr>
          <p:nvPr>
            <p:ph type="sldNum" sz="quarter" idx="12"/>
          </p:nvPr>
        </p:nvSpPr>
        <p:spPr>
          <a:ln/>
        </p:spPr>
        <p:txBody>
          <a:bodyPr/>
          <a:lstStyle>
            <a:lvl1pPr>
              <a:defRPr/>
            </a:lvl1pPr>
          </a:lstStyle>
          <a:p>
            <a:pPr>
              <a:defRPr/>
            </a:pPr>
            <a:fld id="{E113FA18-7F75-4585-AAAC-40AE548A3072}" type="slidenum">
              <a:rPr lang="en-US"/>
              <a:pPr>
                <a:defRPr/>
              </a:pPr>
              <a:t>‹#›</a:t>
            </a:fld>
            <a:endParaRPr lang="en-US"/>
          </a:p>
        </p:txBody>
      </p:sp>
    </p:spTree>
    <p:extLst>
      <p:ext uri="{BB962C8B-B14F-4D97-AF65-F5344CB8AC3E}">
        <p14:creationId xmlns:p14="http://schemas.microsoft.com/office/powerpoint/2010/main" val="3546533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602E9A-CE33-45FC-A016-2E8F16D478A3}" type="slidenum">
              <a:rPr lang="en-US" smtClean="0"/>
              <a:pPr/>
              <a:t>‹#›</a:t>
            </a:fld>
            <a:endParaRPr lang="en-US"/>
          </a:p>
        </p:txBody>
      </p:sp>
    </p:spTree>
    <p:extLst>
      <p:ext uri="{BB962C8B-B14F-4D97-AF65-F5344CB8AC3E}">
        <p14:creationId xmlns:p14="http://schemas.microsoft.com/office/powerpoint/2010/main" val="3568442203"/>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047279-758F-4F58-BDE1-E678DD3EB8E3}" type="slidenum">
              <a:rPr lang="en-US" smtClean="0"/>
              <a:pPr/>
              <a:t>‹#›</a:t>
            </a:fld>
            <a:endParaRPr lang="en-US"/>
          </a:p>
        </p:txBody>
      </p:sp>
    </p:spTree>
    <p:extLst>
      <p:ext uri="{BB962C8B-B14F-4D97-AF65-F5344CB8AC3E}">
        <p14:creationId xmlns:p14="http://schemas.microsoft.com/office/powerpoint/2010/main" val="4096755128"/>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95908A-E2EA-4E90-AD25-938371650844}" type="slidenum">
              <a:rPr lang="en-US" smtClean="0"/>
              <a:pPr/>
              <a:t>‹#›</a:t>
            </a:fld>
            <a:endParaRPr lang="en-US"/>
          </a:p>
        </p:txBody>
      </p:sp>
    </p:spTree>
    <p:extLst>
      <p:ext uri="{BB962C8B-B14F-4D97-AF65-F5344CB8AC3E}">
        <p14:creationId xmlns:p14="http://schemas.microsoft.com/office/powerpoint/2010/main" val="358363604"/>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FD3BDB-FC61-4221-8C4C-2183789A2B6D}" type="slidenum">
              <a:rPr lang="en-US" smtClean="0"/>
              <a:pPr/>
              <a:t>‹#›</a:t>
            </a:fld>
            <a:endParaRPr lang="en-US"/>
          </a:p>
        </p:txBody>
      </p:sp>
    </p:spTree>
    <p:extLst>
      <p:ext uri="{BB962C8B-B14F-4D97-AF65-F5344CB8AC3E}">
        <p14:creationId xmlns:p14="http://schemas.microsoft.com/office/powerpoint/2010/main" val="2399160480"/>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D982D0-0970-4D54-85DB-81E89FCEDDD5}" type="slidenum">
              <a:rPr lang="en-US" smtClean="0"/>
              <a:pPr/>
              <a:t>‹#›</a:t>
            </a:fld>
            <a:endParaRPr lang="en-US"/>
          </a:p>
        </p:txBody>
      </p:sp>
    </p:spTree>
    <p:extLst>
      <p:ext uri="{BB962C8B-B14F-4D97-AF65-F5344CB8AC3E}">
        <p14:creationId xmlns:p14="http://schemas.microsoft.com/office/powerpoint/2010/main" val="1681740007"/>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ACC3D-C520-4049-81FC-1BCA54CC7667}" type="slidenum">
              <a:rPr lang="en-US" smtClean="0"/>
              <a:pPr/>
              <a:t>‹#›</a:t>
            </a:fld>
            <a:endParaRPr lang="en-US"/>
          </a:p>
        </p:txBody>
      </p:sp>
    </p:spTree>
    <p:extLst>
      <p:ext uri="{BB962C8B-B14F-4D97-AF65-F5344CB8AC3E}">
        <p14:creationId xmlns:p14="http://schemas.microsoft.com/office/powerpoint/2010/main" val="337316924"/>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A31ED-EC9B-4284-8B6D-28E52321AE9F}" type="slidenum">
              <a:rPr lang="en-US" smtClean="0"/>
              <a:pPr/>
              <a:t>‹#›</a:t>
            </a:fld>
            <a:endParaRPr lang="en-US"/>
          </a:p>
        </p:txBody>
      </p:sp>
    </p:spTree>
    <p:extLst>
      <p:ext uri="{BB962C8B-B14F-4D97-AF65-F5344CB8AC3E}">
        <p14:creationId xmlns:p14="http://schemas.microsoft.com/office/powerpoint/2010/main" val="3915300391"/>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4FB5B-345A-462D-A606-417DCAA9AD35}" type="slidenum">
              <a:rPr lang="en-US" smtClean="0"/>
              <a:pPr/>
              <a:t>‹#›</a:t>
            </a:fld>
            <a:endParaRPr lang="en-US"/>
          </a:p>
        </p:txBody>
      </p:sp>
    </p:spTree>
    <p:extLst>
      <p:ext uri="{BB962C8B-B14F-4D97-AF65-F5344CB8AC3E}">
        <p14:creationId xmlns:p14="http://schemas.microsoft.com/office/powerpoint/2010/main" val="2230782880"/>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5118CFA4-CBAC-454C-B003-F24F4FF40D06}" type="slidenum">
              <a:rPr lang="en-US" smtClean="0"/>
              <a:pPr/>
              <a:t>‹#›</a:t>
            </a:fld>
            <a:endParaRPr lang="en-US"/>
          </a:p>
        </p:txBody>
      </p:sp>
    </p:spTree>
    <p:extLst>
      <p:ext uri="{BB962C8B-B14F-4D97-AF65-F5344CB8AC3E}">
        <p14:creationId xmlns:p14="http://schemas.microsoft.com/office/powerpoint/2010/main" val="426091851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Lst>
  <p:transition>
    <p:fade thruBlk="1"/>
  </p:transition>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woodardce@scsk12.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ctrTitle"/>
          </p:nvPr>
        </p:nvSpPr>
        <p:spPr>
          <a:xfrm>
            <a:off x="304800" y="2590800"/>
            <a:ext cx="8229600" cy="4114800"/>
          </a:xfrm>
        </p:spPr>
        <p:txBody>
          <a:bodyPr/>
          <a:lstStyle/>
          <a:p>
            <a:pPr algn="ctr" eaLnBrk="1" hangingPunct="1">
              <a:defRPr/>
            </a:pPr>
            <a:r>
              <a:rPr lang="en-US" sz="4800" dirty="0">
                <a:solidFill>
                  <a:schemeClr val="tx1"/>
                </a:solidFill>
              </a:rPr>
              <a:t>Sherwood Elementary</a:t>
            </a:r>
            <a:br>
              <a:rPr lang="en-US" sz="4800" dirty="0">
                <a:solidFill>
                  <a:schemeClr val="tx1"/>
                </a:solidFill>
              </a:rPr>
            </a:br>
            <a:r>
              <a:rPr lang="en-US" sz="4400" dirty="0">
                <a:solidFill>
                  <a:schemeClr val="tx1"/>
                </a:solidFill>
              </a:rPr>
              <a:t>Annual Title 1 Meeting</a:t>
            </a:r>
            <a:br>
              <a:rPr lang="en-US" sz="4400" dirty="0">
                <a:solidFill>
                  <a:schemeClr val="tx1"/>
                </a:solidFill>
              </a:rPr>
            </a:br>
            <a:r>
              <a:rPr lang="en-US" sz="4400" dirty="0">
                <a:solidFill>
                  <a:schemeClr val="tx1"/>
                </a:solidFill>
              </a:rPr>
              <a:t>August </a:t>
            </a:r>
            <a:r>
              <a:rPr lang="en-US" sz="4400">
                <a:solidFill>
                  <a:schemeClr val="tx1"/>
                </a:solidFill>
              </a:rPr>
              <a:t>17th 8:30 </a:t>
            </a:r>
            <a:r>
              <a:rPr lang="en-US" sz="4400" dirty="0">
                <a:solidFill>
                  <a:schemeClr val="tx1"/>
                </a:solidFill>
              </a:rPr>
              <a:t>A.M and</a:t>
            </a:r>
            <a:br>
              <a:rPr lang="en-US" sz="4400" dirty="0">
                <a:solidFill>
                  <a:schemeClr val="tx1"/>
                </a:solidFill>
              </a:rPr>
            </a:br>
            <a:r>
              <a:rPr lang="en-US" sz="4400" dirty="0">
                <a:solidFill>
                  <a:schemeClr val="tx1"/>
                </a:solidFill>
              </a:rPr>
              <a:t>August 17 4:00 P.M.</a:t>
            </a:r>
            <a:br>
              <a:rPr lang="en-US" sz="4800" dirty="0">
                <a:solidFill>
                  <a:schemeClr val="tx1"/>
                </a:solidFill>
              </a:rPr>
            </a:br>
            <a:endParaRPr lang="en-US" sz="4800" dirty="0">
              <a:solidFill>
                <a:schemeClr val="tx1"/>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595" y="381000"/>
            <a:ext cx="4572009" cy="2788926"/>
          </a:xfrm>
          <a:prstGeom prst="rect">
            <a:avLst/>
          </a:prstGeom>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524000" y="1828800"/>
            <a:ext cx="3276600" cy="2209800"/>
          </a:xfrm>
          <a:prstGeom prst="rect">
            <a:avLst/>
          </a:prstGeom>
          <a:solidFill>
            <a:srgbClr val="FA0E35"/>
          </a:solidFill>
          <a:ln w="9525">
            <a:noFill/>
            <a:miter lim="800000"/>
            <a:headEnd/>
            <a:tailEnd/>
          </a:ln>
        </p:spPr>
        <p:txBody>
          <a:bodyPr wrap="none" anchor="ctr"/>
          <a:lstStyle/>
          <a:p>
            <a:endParaRPr lang="en-US"/>
          </a:p>
        </p:txBody>
      </p:sp>
      <p:sp>
        <p:nvSpPr>
          <p:cNvPr id="50179" name="Rectangle 3"/>
          <p:cNvSpPr>
            <a:spLocks noGrp="1" noChangeArrowheads="1"/>
          </p:cNvSpPr>
          <p:nvPr>
            <p:ph type="title"/>
          </p:nvPr>
        </p:nvSpPr>
        <p:spPr>
          <a:xfrm>
            <a:off x="1524000" y="228600"/>
            <a:ext cx="7162800" cy="1143000"/>
          </a:xfrm>
        </p:spPr>
        <p:txBody>
          <a:bodyPr>
            <a:normAutofit/>
          </a:bodyPr>
          <a:lstStyle/>
          <a:p>
            <a:pPr eaLnBrk="1" hangingPunct="1">
              <a:defRPr/>
            </a:pPr>
            <a:r>
              <a:rPr lang="en-US" sz="4000" b="1" dirty="0">
                <a:solidFill>
                  <a:schemeClr val="tx1"/>
                </a:solidFill>
                <a:latin typeface="Times New Roman" pitchFamily="18" charset="0"/>
                <a:cs typeface="Times New Roman" pitchFamily="18" charset="0"/>
              </a:rPr>
              <a:t> Parent Notifications</a:t>
            </a:r>
          </a:p>
        </p:txBody>
      </p:sp>
      <p:pic>
        <p:nvPicPr>
          <p:cNvPr id="28678" name="Picture 6" descr="pink"/>
          <p:cNvPicPr>
            <a:picLocks noGrp="1" noChangeAspect="1" noChangeArrowheads="1"/>
          </p:cNvPicPr>
          <p:nvPr>
            <p:ph sz="half" idx="1"/>
          </p:nvPr>
        </p:nvPicPr>
        <p:blipFill>
          <a:blip r:embed="rId2" cstate="print"/>
          <a:stretch>
            <a:fillRect/>
          </a:stretch>
        </p:blipFill>
        <p:spPr>
          <a:xfrm>
            <a:off x="1004887" y="2867025"/>
            <a:ext cx="2943225" cy="1962150"/>
          </a:xfrm>
          <a:noFill/>
        </p:spPr>
      </p:pic>
      <p:pic>
        <p:nvPicPr>
          <p:cNvPr id="28676" name="Picture 4" descr="red"/>
          <p:cNvPicPr>
            <a:picLocks noGrp="1" noChangeAspect="1" noChangeArrowheads="1"/>
          </p:cNvPicPr>
          <p:nvPr>
            <p:ph sz="quarter" idx="2"/>
          </p:nvPr>
        </p:nvPicPr>
        <p:blipFill>
          <a:blip r:embed="rId3" cstate="print"/>
          <a:srcRect/>
          <a:stretch>
            <a:fillRect/>
          </a:stretch>
        </p:blipFill>
        <p:spPr>
          <a:xfrm>
            <a:off x="1295400" y="1676400"/>
            <a:ext cx="3300413" cy="2171700"/>
          </a:xfrm>
          <a:noFill/>
        </p:spPr>
      </p:pic>
      <p:sp>
        <p:nvSpPr>
          <p:cNvPr id="28677" name="Rectangle 5"/>
          <p:cNvSpPr>
            <a:spLocks noChangeArrowheads="1"/>
          </p:cNvSpPr>
          <p:nvPr/>
        </p:nvSpPr>
        <p:spPr bwMode="auto">
          <a:xfrm>
            <a:off x="4572000" y="3810000"/>
            <a:ext cx="2895600" cy="1981200"/>
          </a:xfrm>
          <a:prstGeom prst="rect">
            <a:avLst/>
          </a:prstGeom>
          <a:solidFill>
            <a:srgbClr val="FF66CC"/>
          </a:solidFill>
          <a:ln w="9525">
            <a:noFill/>
            <a:miter lim="800000"/>
            <a:headEnd/>
            <a:tailEnd/>
          </a:ln>
        </p:spPr>
        <p:txBody>
          <a:bodyPr wrap="none" anchor="ct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676400" y="533400"/>
            <a:ext cx="7467600" cy="609600"/>
          </a:xfrm>
        </p:spPr>
        <p:txBody>
          <a:bodyPr>
            <a:normAutofit fontScale="90000"/>
          </a:bodyPr>
          <a:lstStyle/>
          <a:p>
            <a:pPr eaLnBrk="1" hangingPunct="1">
              <a:defRPr/>
            </a:pPr>
            <a:r>
              <a:rPr lang="en-US" sz="4000" dirty="0">
                <a:solidFill>
                  <a:schemeClr val="tx1"/>
                </a:solidFill>
                <a:latin typeface="Times New Roman" pitchFamily="18" charset="0"/>
                <a:cs typeface="Times New Roman" pitchFamily="18" charset="0"/>
              </a:rPr>
              <a:t>Parent Notifications</a:t>
            </a:r>
            <a:br>
              <a:rPr lang="en-US" sz="4000" dirty="0">
                <a:solidFill>
                  <a:schemeClr val="tx1"/>
                </a:solidFill>
                <a:latin typeface="Times New Roman" pitchFamily="18" charset="0"/>
                <a:cs typeface="Times New Roman" pitchFamily="18" charset="0"/>
              </a:rPr>
            </a:br>
            <a:br>
              <a:rPr lang="en-US" sz="2000" dirty="0">
                <a:solidFill>
                  <a:schemeClr val="tx1"/>
                </a:solidFill>
                <a:latin typeface="Times New Roman" pitchFamily="18" charset="0"/>
                <a:cs typeface="Times New Roman" pitchFamily="18" charset="0"/>
              </a:rPr>
            </a:br>
            <a:r>
              <a:rPr lang="en-US" sz="2000" dirty="0">
                <a:solidFill>
                  <a:schemeClr val="tx1"/>
                </a:solidFill>
                <a:latin typeface="Times New Roman" pitchFamily="18" charset="0"/>
                <a:cs typeface="Times New Roman" pitchFamily="18" charset="0"/>
              </a:rPr>
              <a:t>Title I, Part A</a:t>
            </a:r>
          </a:p>
        </p:txBody>
      </p:sp>
      <p:sp>
        <p:nvSpPr>
          <p:cNvPr id="29699" name="Rectangle 3"/>
          <p:cNvSpPr>
            <a:spLocks noGrp="1" noChangeArrowheads="1"/>
          </p:cNvSpPr>
          <p:nvPr>
            <p:ph idx="1"/>
          </p:nvPr>
        </p:nvSpPr>
        <p:spPr>
          <a:xfrm>
            <a:off x="762000" y="1676400"/>
            <a:ext cx="7620000" cy="4873752"/>
          </a:xfrm>
        </p:spPr>
        <p:txBody>
          <a:bodyPr>
            <a:normAutofit/>
          </a:bodyPr>
          <a:lstStyle/>
          <a:p>
            <a:pPr eaLnBrk="1" hangingPunct="1"/>
            <a:r>
              <a:rPr lang="en-US" sz="2400" dirty="0">
                <a:latin typeface="Times New Roman" pitchFamily="18" charset="0"/>
                <a:cs typeface="Times New Roman" pitchFamily="18" charset="0"/>
              </a:rPr>
              <a:t>Language and Form</a:t>
            </a:r>
          </a:p>
          <a:p>
            <a:pPr eaLnBrk="1" hangingPunct="1"/>
            <a:r>
              <a:rPr lang="en-US" sz="2400" dirty="0">
                <a:latin typeface="Times New Roman" pitchFamily="18" charset="0"/>
                <a:cs typeface="Times New Roman" pitchFamily="18" charset="0"/>
              </a:rPr>
              <a:t>Parent’s Right-to-Know</a:t>
            </a:r>
          </a:p>
          <a:p>
            <a:pPr eaLnBrk="1" hangingPunct="1"/>
            <a:r>
              <a:rPr lang="en-US" sz="2400" dirty="0">
                <a:latin typeface="Times New Roman" pitchFamily="18" charset="0"/>
                <a:cs typeface="Times New Roman" pitchFamily="18" charset="0"/>
              </a:rPr>
              <a:t>LEAs Identified for Improvement</a:t>
            </a:r>
          </a:p>
          <a:p>
            <a:pPr eaLnBrk="1" hangingPunct="1"/>
            <a:r>
              <a:rPr lang="en-US" sz="2400" dirty="0">
                <a:latin typeface="Times New Roman" pitchFamily="18" charset="0"/>
                <a:cs typeface="Times New Roman" pitchFamily="18" charset="0"/>
              </a:rPr>
              <a:t>Schools </a:t>
            </a:r>
          </a:p>
          <a:p>
            <a:pPr eaLnBrk="1" hangingPunct="1"/>
            <a:r>
              <a:rPr lang="en-US" sz="2400" dirty="0">
                <a:solidFill>
                  <a:srgbClr val="322914"/>
                </a:solidFill>
                <a:latin typeface="Times New Roman" pitchFamily="18" charset="0"/>
                <a:cs typeface="Times New Roman" pitchFamily="18" charset="0"/>
              </a:rPr>
              <a:t>Annual Report Cards </a:t>
            </a:r>
          </a:p>
          <a:p>
            <a:pPr eaLnBrk="1" hangingPunct="1"/>
            <a:r>
              <a:rPr lang="en-US" sz="2400" dirty="0">
                <a:solidFill>
                  <a:srgbClr val="322914"/>
                </a:solidFill>
                <a:latin typeface="Times New Roman" pitchFamily="18" charset="0"/>
                <a:cs typeface="Times New Roman" pitchFamily="18" charset="0"/>
              </a:rPr>
              <a:t>Individual Student Assessment Reports</a:t>
            </a:r>
          </a:p>
          <a:p>
            <a:pPr eaLnBrk="1" hangingPunct="1"/>
            <a:r>
              <a:rPr lang="en-US" sz="2400" dirty="0">
                <a:solidFill>
                  <a:srgbClr val="322914"/>
                </a:solidFill>
                <a:latin typeface="Times New Roman" pitchFamily="18" charset="0"/>
                <a:cs typeface="Times New Roman" pitchFamily="18" charset="0"/>
              </a:rPr>
              <a:t>Progress Review </a:t>
            </a:r>
          </a:p>
          <a:p>
            <a:pPr eaLnBrk="1" hangingPunct="1"/>
            <a:r>
              <a:rPr lang="en-US" sz="2400" dirty="0">
                <a:solidFill>
                  <a:srgbClr val="322914"/>
                </a:solidFill>
                <a:latin typeface="Times New Roman" pitchFamily="18" charset="0"/>
                <a:cs typeface="Times New Roman" pitchFamily="18" charset="0"/>
              </a:rPr>
              <a:t>Technology being applied to their child’s education</a:t>
            </a:r>
          </a:p>
          <a:p>
            <a:pPr eaLnBrk="1" hangingPunct="1"/>
            <a:r>
              <a:rPr lang="en-US" sz="2400" dirty="0">
                <a:solidFill>
                  <a:srgbClr val="322914"/>
                </a:solidFill>
                <a:latin typeface="Times New Roman" pitchFamily="18" charset="0"/>
                <a:cs typeface="Times New Roman" pitchFamily="18" charset="0"/>
              </a:rPr>
              <a:t>Teacher Highly Qualified Status</a:t>
            </a:r>
          </a:p>
          <a:p>
            <a:pPr eaLnBrk="1" hangingPunct="1"/>
            <a:endParaRPr lang="en-US" sz="2400" dirty="0">
              <a:solidFill>
                <a:srgbClr val="322914"/>
              </a:solidFill>
              <a:latin typeface="Times New Roman" pitchFamily="18" charset="0"/>
              <a:cs typeface="Times New Roman" pitchFamily="18" charset="0"/>
            </a:endParaRPr>
          </a:p>
          <a:p>
            <a:pPr eaLnBrk="1" hangingPunct="1"/>
            <a:endParaRPr lang="en-US" sz="3600" dirty="0">
              <a:solidFill>
                <a:srgbClr val="322914"/>
              </a:solidFill>
              <a:latin typeface="Arial Narrow" pitchFamily="34" charset="0"/>
            </a:endParaRPr>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447800" y="457200"/>
            <a:ext cx="7239000" cy="1139825"/>
          </a:xfrm>
        </p:spPr>
        <p:txBody>
          <a:bodyPr>
            <a:normAutofit fontScale="90000"/>
          </a:bodyPr>
          <a:lstStyle/>
          <a:p>
            <a:pPr eaLnBrk="1" hangingPunct="1">
              <a:defRPr/>
            </a:pPr>
            <a:r>
              <a:rPr lang="en-US" sz="4000" dirty="0">
                <a:solidFill>
                  <a:schemeClr val="tx1"/>
                </a:solidFill>
                <a:latin typeface="Times New Roman" pitchFamily="18" charset="0"/>
                <a:cs typeface="Times New Roman" pitchFamily="18" charset="0"/>
              </a:rPr>
              <a:t>Parent Notifications</a:t>
            </a:r>
            <a:br>
              <a:rPr lang="en-US" sz="4000" dirty="0">
                <a:solidFill>
                  <a:schemeClr val="tx1"/>
                </a:solidFill>
                <a:latin typeface="Times New Roman" pitchFamily="18" charset="0"/>
                <a:cs typeface="Times New Roman" pitchFamily="18" charset="0"/>
              </a:rPr>
            </a:br>
            <a:br>
              <a:rPr lang="en-US" sz="4000" dirty="0">
                <a:solidFill>
                  <a:schemeClr val="tx1"/>
                </a:solidFill>
                <a:latin typeface="Times New Roman" pitchFamily="18" charset="0"/>
                <a:cs typeface="Times New Roman" pitchFamily="18" charset="0"/>
              </a:rPr>
            </a:br>
            <a:endParaRPr lang="en-US" sz="2000" dirty="0">
              <a:solidFill>
                <a:schemeClr val="tx1"/>
              </a:solidFill>
              <a:latin typeface="Times New Roman" pitchFamily="18" charset="0"/>
              <a:cs typeface="Times New Roman" pitchFamily="18" charset="0"/>
            </a:endParaRPr>
          </a:p>
        </p:txBody>
      </p:sp>
      <p:sp>
        <p:nvSpPr>
          <p:cNvPr id="31747" name="Rectangle 3"/>
          <p:cNvSpPr>
            <a:spLocks noGrp="1" noChangeArrowheads="1"/>
          </p:cNvSpPr>
          <p:nvPr>
            <p:ph idx="1"/>
          </p:nvPr>
        </p:nvSpPr>
        <p:spPr>
          <a:xfrm>
            <a:off x="1295400" y="1295400"/>
            <a:ext cx="7391400" cy="5257799"/>
          </a:xfrm>
        </p:spPr>
        <p:txBody>
          <a:bodyPr>
            <a:normAutofit/>
          </a:bodyPr>
          <a:lstStyle/>
          <a:p>
            <a:pPr eaLnBrk="1" hangingPunct="1"/>
            <a:r>
              <a:rPr lang="en-US" sz="2400" dirty="0">
                <a:latin typeface="Times New Roman" pitchFamily="18" charset="0"/>
                <a:cs typeface="Times New Roman" pitchFamily="18" charset="0"/>
              </a:rPr>
              <a:t>Title III, Part A</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LEP Student Progress and Achievement</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LEAs and AMO Performance </a:t>
            </a:r>
          </a:p>
          <a:p>
            <a:pPr eaLnBrk="1" hangingPunct="1"/>
            <a:r>
              <a:rPr lang="en-US" sz="2400" dirty="0">
                <a:latin typeface="Times New Roman" pitchFamily="18" charset="0"/>
                <a:cs typeface="Times New Roman" pitchFamily="18" charset="0"/>
              </a:rPr>
              <a:t>Title X, McKinney-Vento Homeless Education.</a:t>
            </a:r>
          </a:p>
          <a:p>
            <a:pPr eaLnBrk="1" hangingPunct="1"/>
            <a:r>
              <a:rPr lang="en-US" sz="2400" dirty="0">
                <a:latin typeface="Times New Roman" pitchFamily="18" charset="0"/>
                <a:cs typeface="Times New Roman" pitchFamily="18" charset="0"/>
              </a:rPr>
              <a:t>Provide education to families that are homeless</a:t>
            </a:r>
          </a:p>
          <a:p>
            <a:r>
              <a:rPr lang="en-US" sz="2400" dirty="0">
                <a:latin typeface="Times New Roman" pitchFamily="18" charset="0"/>
                <a:cs typeface="Times New Roman" pitchFamily="18" charset="0"/>
              </a:rPr>
              <a:t>Title IX, Subpart 2, Section 9532</a:t>
            </a:r>
          </a:p>
          <a:p>
            <a:pPr lvl="2">
              <a:buClr>
                <a:schemeClr val="hlink"/>
              </a:buClr>
              <a:buNone/>
            </a:pPr>
            <a:r>
              <a:rPr lang="en-US" sz="2400" dirty="0">
                <a:latin typeface="Times New Roman" pitchFamily="18" charset="0"/>
                <a:cs typeface="Times New Roman" pitchFamily="18" charset="0"/>
              </a:rPr>
              <a:t>   Persistently Dangerous Schools</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Student Victims of Violent Crime</a:t>
            </a:r>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a:bodyPr>
          <a:lstStyle/>
          <a:p>
            <a:pPr eaLnBrk="1" hangingPunct="1">
              <a:defRPr/>
            </a:pPr>
            <a:endParaRPr lang="en-US" sz="3200" dirty="0">
              <a:latin typeface="Times New Roman" pitchFamily="18" charset="0"/>
              <a:cs typeface="Times New Roman" pitchFamily="18" charset="0"/>
            </a:endParaRPr>
          </a:p>
        </p:txBody>
      </p:sp>
      <p:sp>
        <p:nvSpPr>
          <p:cNvPr id="5" name="Rectangle 2"/>
          <p:cNvSpPr txBox="1">
            <a:spLocks noChangeArrowheads="1"/>
          </p:cNvSpPr>
          <p:nvPr/>
        </p:nvSpPr>
        <p:spPr bwMode="auto">
          <a:xfrm>
            <a:off x="619538" y="2940852"/>
            <a:ext cx="72390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a:ln>
                  <a:noFill/>
                </a:ln>
                <a:solidFill>
                  <a:schemeClr val="accent1">
                    <a:lumMod val="75000"/>
                  </a:schemeClr>
                </a:solidFill>
                <a:effectLst/>
                <a:uLnTx/>
                <a:uFillTx/>
                <a:latin typeface="Times New Roman" pitchFamily="18" charset="0"/>
                <a:ea typeface="+mj-ea"/>
                <a:cs typeface="Times New Roman" pitchFamily="18" charset="0"/>
              </a:rPr>
              <a:t>Interventions</a:t>
            </a:r>
            <a:r>
              <a:rPr kumimoji="0" lang="en-US" sz="3600" b="0" i="0" u="none" strike="noStrike" kern="0" cap="none" spc="0" normalizeH="0" noProof="0" dirty="0">
                <a:ln>
                  <a:noFill/>
                </a:ln>
                <a:solidFill>
                  <a:schemeClr val="accent1">
                    <a:lumMod val="75000"/>
                  </a:schemeClr>
                </a:solidFill>
                <a:effectLst/>
                <a:uLnTx/>
                <a:uFillTx/>
                <a:latin typeface="Times New Roman" pitchFamily="18" charset="0"/>
                <a:ea typeface="+mj-ea"/>
                <a:cs typeface="Times New Roman" pitchFamily="18" charset="0"/>
              </a:rPr>
              <a:t> &amp; Enrichment </a:t>
            </a:r>
            <a:endParaRPr kumimoji="0" lang="en-US" sz="3600" b="0" i="0" u="none" strike="noStrike" kern="0" cap="none" spc="0" normalizeH="0" baseline="0" noProof="0" dirty="0">
              <a:ln>
                <a:noFill/>
              </a:ln>
              <a:solidFill>
                <a:schemeClr val="accent1">
                  <a:lumMod val="75000"/>
                </a:schemeClr>
              </a:solidFill>
              <a:effectLst/>
              <a:uLnTx/>
              <a:uFillTx/>
              <a:latin typeface="Times New Roman" pitchFamily="18" charset="0"/>
              <a:ea typeface="+mj-ea"/>
              <a:cs typeface="Times New Roman" pitchFamily="18" charset="0"/>
            </a:endParaRPr>
          </a:p>
        </p:txBody>
      </p:sp>
      <p:sp>
        <p:nvSpPr>
          <p:cNvPr id="7" name="Rectangle 3"/>
          <p:cNvSpPr txBox="1">
            <a:spLocks noChangeArrowheads="1"/>
          </p:cNvSpPr>
          <p:nvPr/>
        </p:nvSpPr>
        <p:spPr bwMode="auto">
          <a:xfrm>
            <a:off x="1305827" y="3733800"/>
            <a:ext cx="7620000" cy="2971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Blip>
                <a:blip r:embed="rId2"/>
              </a:buBlip>
              <a:tabLst/>
              <a:defRPr/>
            </a:pPr>
            <a:r>
              <a:rPr lang="en-US" sz="2400" kern="0" dirty="0" err="1">
                <a:latin typeface="Times New Roman" panose="02020603050405020304" pitchFamily="18" charset="0"/>
                <a:cs typeface="Times New Roman" panose="02020603050405020304" pitchFamily="18" charset="0"/>
              </a:rPr>
              <a:t>iReady</a:t>
            </a:r>
            <a:endParaRPr kumimoji="0" lang="en-US" sz="2400" b="0" i="0" u="none" strike="noStrike" kern="0" cap="none" spc="0" normalizeH="0" noProof="0" dirty="0">
              <a:ln>
                <a:noFill/>
              </a:ln>
              <a:solidFill>
                <a:schemeClr val="tx1"/>
              </a:solidFill>
              <a:effectLst/>
              <a:uLnTx/>
              <a:uFillTx/>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Tx/>
              <a:buSzTx/>
              <a:buFontTx/>
              <a:buBlip>
                <a:blip r:embed="rId2"/>
              </a:buBlip>
              <a:tabLst/>
              <a:defRPr/>
            </a:pPr>
            <a:r>
              <a:rPr lang="en-US" sz="2400" kern="0" dirty="0">
                <a:latin typeface="Times New Roman" panose="02020603050405020304" pitchFamily="18" charset="0"/>
                <a:cs typeface="Times New Roman" panose="02020603050405020304" pitchFamily="18" charset="0"/>
              </a:rPr>
              <a:t>Small Group RTI2 Intervention</a:t>
            </a:r>
          </a:p>
          <a:p>
            <a:pPr marL="342900" marR="0" lvl="0" indent="-342900" algn="l" defTabSz="914400" rtl="0" eaLnBrk="1" fontAlgn="base" latinLnBrk="0" hangingPunct="1">
              <a:lnSpc>
                <a:spcPct val="100000"/>
              </a:lnSpc>
              <a:spcBef>
                <a:spcPct val="20000"/>
              </a:spcBef>
              <a:spcAft>
                <a:spcPct val="0"/>
              </a:spcAft>
              <a:buClrTx/>
              <a:buSzTx/>
              <a:buFontTx/>
              <a:buBlip>
                <a:blip r:embed="rId2"/>
              </a:buBlip>
              <a:tabLst/>
              <a:defRPr/>
            </a:pPr>
            <a:r>
              <a:rPr kumimoji="0" lang="en-US" sz="2400" b="0" i="0" u="none" strike="noStrike" kern="0" cap="none" spc="0" normalizeH="0" baseline="0" noProof="0" dirty="0">
                <a:ln>
                  <a:noFill/>
                </a:ln>
                <a:solidFill>
                  <a:schemeClr val="tx1"/>
                </a:solidFill>
                <a:effectLst/>
                <a:uLnTx/>
                <a:uFillTx/>
                <a:latin typeface="Times New Roman" pitchFamily="18" charset="0"/>
                <a:cs typeface="Times New Roman" pitchFamily="18" charset="0"/>
              </a:rPr>
              <a:t>ELD </a:t>
            </a:r>
            <a:endParaRPr kumimoji="0" lang="en-US" sz="2400" b="0" i="0" u="none" strike="noStrike" kern="0" cap="none" spc="0" normalizeH="0" noProof="0" dirty="0">
              <a:ln>
                <a:noFill/>
              </a:ln>
              <a:solidFill>
                <a:schemeClr val="tx1"/>
              </a:solidFill>
              <a:effectLst/>
              <a:uLnTx/>
              <a:uFillTx/>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Tx/>
              <a:buSzTx/>
              <a:buFontTx/>
              <a:buBlip>
                <a:blip r:embed="rId2"/>
              </a:buBlip>
              <a:tabLst/>
              <a:defRPr/>
            </a:pPr>
            <a:r>
              <a:rPr kumimoji="0" lang="en-US" sz="2400" b="0" i="0" u="none" strike="noStrike" kern="0" cap="none" spc="0" normalizeH="0" baseline="0" noProof="0" dirty="0">
                <a:ln>
                  <a:noFill/>
                </a:ln>
                <a:solidFill>
                  <a:schemeClr val="tx1"/>
                </a:solidFill>
                <a:effectLst/>
                <a:uLnTx/>
                <a:uFillTx/>
                <a:latin typeface="Times New Roman" pitchFamily="18" charset="0"/>
                <a:cs typeface="Times New Roman" pitchFamily="18" charset="0"/>
              </a:rPr>
              <a:t>Small groups with Specialized Educational Assistants</a:t>
            </a:r>
            <a:endParaRPr kumimoji="0" lang="en-US" sz="2400" b="0" i="0" u="none" strike="noStrike" kern="0" cap="none" spc="0" normalizeH="0" noProof="0" dirty="0">
              <a:ln>
                <a:noFill/>
              </a:ln>
              <a:solidFill>
                <a:schemeClr val="tx1"/>
              </a:solidFill>
              <a:effectLst/>
              <a:uLnTx/>
              <a:uFillTx/>
              <a:latin typeface="Times New Roman" pitchFamily="18" charset="0"/>
              <a:cs typeface="Times New Roman" pitchFamily="18" charset="0"/>
            </a:endParaRPr>
          </a:p>
          <a:p>
            <a:pPr marL="742950" marR="0" lvl="1" indent="-285750" algn="l"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0" cap="none" spc="0" normalizeH="0" baseline="0" noProof="0" dirty="0">
              <a:ln>
                <a:noFill/>
              </a:ln>
              <a:solidFill>
                <a:schemeClr val="tx1"/>
              </a:solidFill>
              <a:effectLst/>
              <a:uLnTx/>
              <a:uFillTx/>
              <a:latin typeface="+mn-lt"/>
            </a:endParaRPr>
          </a:p>
        </p:txBody>
      </p:sp>
      <p:sp>
        <p:nvSpPr>
          <p:cNvPr id="2" name="Content Placeholder 1"/>
          <p:cNvSpPr>
            <a:spLocks noGrp="1"/>
          </p:cNvSpPr>
          <p:nvPr>
            <p:ph idx="1"/>
          </p:nvPr>
        </p:nvSpPr>
        <p:spPr>
          <a:xfrm>
            <a:off x="609599" y="5943600"/>
            <a:ext cx="6347714" cy="97763"/>
          </a:xfrm>
        </p:spPr>
        <p:txBody>
          <a:bodyPr>
            <a:normAutofit fontScale="25000" lnSpcReduction="20000"/>
          </a:bodyPr>
          <a:lstStyle/>
          <a:p>
            <a:pPr marL="0" indent="0">
              <a:buNone/>
            </a:pPr>
            <a:endParaRPr lang="en-US" dirty="0"/>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800" y="762000"/>
            <a:ext cx="7010400" cy="5632311"/>
          </a:xfrm>
          <a:prstGeom prst="rect">
            <a:avLst/>
          </a:prstGeom>
          <a:noFill/>
        </p:spPr>
        <p:txBody>
          <a:bodyPr wrap="square" rtlCol="0">
            <a:spAutoFit/>
          </a:bodyPr>
          <a:lstStyle/>
          <a:p>
            <a:r>
              <a:rPr lang="en-US" sz="1200" b="1" dirty="0"/>
              <a:t>Elementary and Secondary Education Act (ESEA) Parents’ Right-To-Know </a:t>
            </a:r>
          </a:p>
          <a:p>
            <a:r>
              <a:rPr lang="en-US" sz="1200" b="1" dirty="0"/>
              <a:t> </a:t>
            </a:r>
          </a:p>
          <a:p>
            <a:r>
              <a:rPr lang="en-US" sz="1200" b="1" dirty="0"/>
              <a:t>All parents have the right to request the following:  A teacher’s professional qualifications, which includes: state qualifications, licensure, grade/s certification, waivers  A teacher’s baccalaureate and /or graduate degree, fields of endorsement, previous teaching experience  A paraprofessional’s qualifications  An assurance that their child’s name, address, and telephone listing not be released to military recruiters </a:t>
            </a:r>
          </a:p>
          <a:p>
            <a:r>
              <a:rPr lang="en-US" sz="1200" b="1" dirty="0"/>
              <a:t> </a:t>
            </a:r>
          </a:p>
          <a:p>
            <a:r>
              <a:rPr lang="en-US" sz="1200" b="1" dirty="0"/>
              <a:t>All parents will receive information on the following:  Their child’s level of achievement in each of the state academic assessments  Their option to request a transfer to another school within the district if their child is the victim of a violent crime at school  Their right to timely notification that their child has been assigned, or has been taught for four or more consecutive weeks by, a teacher who is not highly qualified </a:t>
            </a:r>
          </a:p>
          <a:p>
            <a:r>
              <a:rPr lang="en-US" sz="1200" b="1" dirty="0"/>
              <a:t> </a:t>
            </a:r>
          </a:p>
          <a:p>
            <a:r>
              <a:rPr lang="en-US" sz="1200" b="1" dirty="0"/>
              <a:t> </a:t>
            </a:r>
          </a:p>
          <a:p>
            <a:r>
              <a:rPr lang="en-US" sz="1200" b="1" dirty="0"/>
              <a:t>NINGUN NINO SE QUEDA ATRAS Derecho De </a:t>
            </a:r>
            <a:r>
              <a:rPr lang="en-US" sz="1200" b="1" dirty="0" err="1"/>
              <a:t>los</a:t>
            </a:r>
            <a:r>
              <a:rPr lang="en-US" sz="1200" b="1" dirty="0"/>
              <a:t> Padres de </a:t>
            </a:r>
            <a:r>
              <a:rPr lang="en-US" sz="1200" b="1" dirty="0" err="1"/>
              <a:t>Familia</a:t>
            </a:r>
            <a:r>
              <a:rPr lang="en-US" sz="1200" b="1" dirty="0"/>
              <a:t> a saber </a:t>
            </a:r>
          </a:p>
          <a:p>
            <a:r>
              <a:rPr lang="en-US" sz="1200" b="1" dirty="0"/>
              <a:t> </a:t>
            </a:r>
          </a:p>
          <a:p>
            <a:r>
              <a:rPr lang="en-US" sz="1200" b="1" dirty="0" err="1"/>
              <a:t>Todos</a:t>
            </a:r>
            <a:r>
              <a:rPr lang="en-US" sz="1200" b="1" dirty="0"/>
              <a:t> </a:t>
            </a:r>
            <a:r>
              <a:rPr lang="en-US" sz="1200" b="1" dirty="0" err="1"/>
              <a:t>los</a:t>
            </a:r>
            <a:r>
              <a:rPr lang="en-US" sz="1200" b="1" dirty="0"/>
              <a:t> padres </a:t>
            </a:r>
            <a:r>
              <a:rPr lang="en-US" sz="1200" b="1" dirty="0" err="1"/>
              <a:t>tienen</a:t>
            </a:r>
            <a:r>
              <a:rPr lang="en-US" sz="1200" b="1" dirty="0"/>
              <a:t> derecho a </a:t>
            </a:r>
            <a:r>
              <a:rPr lang="en-US" sz="1200" b="1" dirty="0" err="1"/>
              <a:t>solicitar</a:t>
            </a:r>
            <a:r>
              <a:rPr lang="en-US" sz="1200" b="1" dirty="0"/>
              <a:t> lo </a:t>
            </a:r>
            <a:r>
              <a:rPr lang="en-US" sz="1200" b="1" dirty="0" err="1"/>
              <a:t>siguiente</a:t>
            </a:r>
            <a:r>
              <a:rPr lang="en-US" sz="1200" b="1" dirty="0"/>
              <a:t>:  Las </a:t>
            </a:r>
            <a:r>
              <a:rPr lang="en-US" sz="1200" b="1" dirty="0" err="1"/>
              <a:t>calificaciones</a:t>
            </a:r>
            <a:r>
              <a:rPr lang="en-US" sz="1200" b="1" dirty="0"/>
              <a:t> </a:t>
            </a:r>
            <a:r>
              <a:rPr lang="en-US" sz="1200" b="1" dirty="0" err="1"/>
              <a:t>profesionales</a:t>
            </a:r>
            <a:r>
              <a:rPr lang="en-US" sz="1200" b="1" dirty="0"/>
              <a:t> de un maestro, que </a:t>
            </a:r>
            <a:r>
              <a:rPr lang="en-US" sz="1200" b="1" dirty="0" err="1"/>
              <a:t>incluye</a:t>
            </a:r>
            <a:r>
              <a:rPr lang="en-US" sz="1200" b="1" dirty="0"/>
              <a:t>: </a:t>
            </a:r>
            <a:r>
              <a:rPr lang="en-US" sz="1200" b="1" dirty="0" err="1"/>
              <a:t>Calificaciones</a:t>
            </a:r>
            <a:r>
              <a:rPr lang="en-US" sz="1200" b="1" dirty="0"/>
              <a:t> del Estado, </a:t>
            </a:r>
            <a:r>
              <a:rPr lang="en-US" sz="1200" b="1" dirty="0" err="1"/>
              <a:t>Licenciatura</a:t>
            </a:r>
            <a:r>
              <a:rPr lang="en-US" sz="1200" b="1" dirty="0"/>
              <a:t>, </a:t>
            </a:r>
            <a:r>
              <a:rPr lang="en-US" sz="1200" b="1" dirty="0" err="1"/>
              <a:t>graos</a:t>
            </a:r>
            <a:r>
              <a:rPr lang="en-US" sz="1200" b="1" dirty="0"/>
              <a:t> de la </a:t>
            </a:r>
            <a:r>
              <a:rPr lang="en-US" sz="1200" b="1" dirty="0" err="1"/>
              <a:t>certificación</a:t>
            </a:r>
            <a:r>
              <a:rPr lang="en-US" sz="1200" b="1" dirty="0"/>
              <a:t>, </a:t>
            </a:r>
            <a:r>
              <a:rPr lang="en-US" sz="1200" b="1" dirty="0" err="1"/>
              <a:t>Renuncia</a:t>
            </a:r>
            <a:r>
              <a:rPr lang="en-US" sz="1200" b="1" dirty="0"/>
              <a:t> a derecho  El </a:t>
            </a:r>
            <a:r>
              <a:rPr lang="en-US" sz="1200" b="1" dirty="0" err="1"/>
              <a:t>Bachillerato</a:t>
            </a:r>
            <a:r>
              <a:rPr lang="en-US" sz="1200" b="1" dirty="0"/>
              <a:t> a </a:t>
            </a:r>
            <a:r>
              <a:rPr lang="en-US" sz="1200" b="1" dirty="0" err="1"/>
              <a:t>Titulo</a:t>
            </a:r>
            <a:r>
              <a:rPr lang="en-US" sz="1200" b="1" dirty="0"/>
              <a:t> de </a:t>
            </a:r>
            <a:r>
              <a:rPr lang="en-US" sz="1200" b="1" dirty="0" err="1"/>
              <a:t>graduación</a:t>
            </a:r>
            <a:r>
              <a:rPr lang="en-US" sz="1200" b="1" dirty="0"/>
              <a:t> del maestro, </a:t>
            </a:r>
            <a:r>
              <a:rPr lang="en-US" sz="1200" b="1" dirty="0" err="1"/>
              <a:t>campos</a:t>
            </a:r>
            <a:r>
              <a:rPr lang="en-US" sz="1200" b="1" dirty="0"/>
              <a:t> de </a:t>
            </a:r>
            <a:r>
              <a:rPr lang="en-US" sz="1200" b="1" dirty="0" err="1"/>
              <a:t>especialidad</a:t>
            </a:r>
            <a:r>
              <a:rPr lang="en-US" sz="1200" b="1" dirty="0"/>
              <a:t>, </a:t>
            </a:r>
            <a:r>
              <a:rPr lang="en-US" sz="1200" b="1" dirty="0" err="1"/>
              <a:t>experiencia</a:t>
            </a:r>
            <a:r>
              <a:rPr lang="en-US" sz="1200" b="1" dirty="0"/>
              <a:t> </a:t>
            </a:r>
            <a:r>
              <a:rPr lang="en-US" sz="1200" b="1" dirty="0" err="1"/>
              <a:t>previa</a:t>
            </a:r>
            <a:r>
              <a:rPr lang="en-US" sz="1200" b="1" dirty="0"/>
              <a:t>  La </a:t>
            </a:r>
            <a:r>
              <a:rPr lang="en-US" sz="1200" b="1" dirty="0" err="1"/>
              <a:t>calificaciones</a:t>
            </a:r>
            <a:r>
              <a:rPr lang="en-US" sz="1200" b="1" dirty="0"/>
              <a:t> del </a:t>
            </a:r>
            <a:r>
              <a:rPr lang="en-US" sz="1200" b="1" dirty="0" err="1"/>
              <a:t>profesional</a:t>
            </a:r>
            <a:r>
              <a:rPr lang="en-US" sz="1200" b="1" dirty="0"/>
              <a:t>  </a:t>
            </a:r>
            <a:r>
              <a:rPr lang="en-US" sz="1200" b="1" dirty="0" err="1"/>
              <a:t>Garantía</a:t>
            </a:r>
            <a:r>
              <a:rPr lang="en-US" sz="1200" b="1" dirty="0"/>
              <a:t> que </a:t>
            </a:r>
            <a:r>
              <a:rPr lang="en-US" sz="1200" b="1" dirty="0" err="1"/>
              <a:t>los</a:t>
            </a:r>
            <a:r>
              <a:rPr lang="en-US" sz="1200" b="1" dirty="0"/>
              <a:t> </a:t>
            </a:r>
            <a:r>
              <a:rPr lang="en-US" sz="1200" b="1" dirty="0" err="1"/>
              <a:t>datos</a:t>
            </a:r>
            <a:r>
              <a:rPr lang="en-US" sz="1200" b="1" dirty="0"/>
              <a:t> de </a:t>
            </a:r>
            <a:r>
              <a:rPr lang="en-US" sz="1200" b="1" dirty="0" err="1"/>
              <a:t>su</a:t>
            </a:r>
            <a:r>
              <a:rPr lang="en-US" sz="1200" b="1" dirty="0"/>
              <a:t> </a:t>
            </a:r>
            <a:r>
              <a:rPr lang="en-US" sz="1200" b="1" dirty="0" err="1"/>
              <a:t>hijo</a:t>
            </a:r>
            <a:r>
              <a:rPr lang="en-US" sz="1200" b="1" dirty="0"/>
              <a:t> </a:t>
            </a:r>
            <a:r>
              <a:rPr lang="en-US" sz="1200" b="1" dirty="0" err="1"/>
              <a:t>como</a:t>
            </a:r>
            <a:r>
              <a:rPr lang="en-US" sz="1200" b="1" dirty="0"/>
              <a:t> </a:t>
            </a:r>
            <a:r>
              <a:rPr lang="en-US" sz="1200" b="1" dirty="0" err="1"/>
              <a:t>nombre</a:t>
            </a:r>
            <a:r>
              <a:rPr lang="en-US" sz="1200" b="1" dirty="0"/>
              <a:t>, </a:t>
            </a:r>
            <a:r>
              <a:rPr lang="en-US" sz="1200" b="1" dirty="0" err="1"/>
              <a:t>dirección</a:t>
            </a:r>
            <a:r>
              <a:rPr lang="en-US" sz="1200" b="1" dirty="0"/>
              <a:t>, </a:t>
            </a:r>
            <a:r>
              <a:rPr lang="en-US" sz="1200" b="1" dirty="0" err="1"/>
              <a:t>numero</a:t>
            </a:r>
            <a:r>
              <a:rPr lang="en-US" sz="1200" b="1" dirty="0"/>
              <a:t> de </a:t>
            </a:r>
            <a:r>
              <a:rPr lang="en-US" sz="1200" b="1" dirty="0" err="1"/>
              <a:t>teléfono</a:t>
            </a:r>
            <a:r>
              <a:rPr lang="en-US" sz="1200" b="1" dirty="0"/>
              <a:t>, no se </a:t>
            </a:r>
            <a:r>
              <a:rPr lang="en-US" sz="1200" b="1" dirty="0" err="1"/>
              <a:t>entregan</a:t>
            </a:r>
            <a:r>
              <a:rPr lang="en-US" sz="1200" b="1" dirty="0"/>
              <a:t> a </a:t>
            </a:r>
            <a:r>
              <a:rPr lang="en-US" sz="1200" b="1" dirty="0" err="1"/>
              <a:t>los</a:t>
            </a:r>
            <a:r>
              <a:rPr lang="en-US" sz="1200" b="1" dirty="0"/>
              <a:t> </a:t>
            </a:r>
            <a:r>
              <a:rPr lang="en-US" sz="1200" b="1" dirty="0" err="1"/>
              <a:t>reclutadores</a:t>
            </a:r>
            <a:r>
              <a:rPr lang="en-US" sz="1200" b="1" dirty="0"/>
              <a:t> </a:t>
            </a:r>
            <a:r>
              <a:rPr lang="en-US" sz="1200" b="1" dirty="0" err="1"/>
              <a:t>militares</a:t>
            </a:r>
            <a:r>
              <a:rPr lang="en-US" sz="1200" b="1" dirty="0"/>
              <a:t> </a:t>
            </a:r>
          </a:p>
          <a:p>
            <a:r>
              <a:rPr lang="en-US" sz="1200" b="1" dirty="0"/>
              <a:t> </a:t>
            </a:r>
          </a:p>
          <a:p>
            <a:r>
              <a:rPr lang="en-US" sz="1200" b="1" dirty="0" err="1"/>
              <a:t>Todos</a:t>
            </a:r>
            <a:r>
              <a:rPr lang="en-US" sz="1200" b="1" dirty="0"/>
              <a:t> </a:t>
            </a:r>
            <a:r>
              <a:rPr lang="en-US" sz="1200" b="1" dirty="0" err="1"/>
              <a:t>los</a:t>
            </a:r>
            <a:r>
              <a:rPr lang="en-US" sz="1200" b="1" dirty="0"/>
              <a:t> padres </a:t>
            </a:r>
            <a:r>
              <a:rPr lang="en-US" sz="1200" b="1" dirty="0" err="1"/>
              <a:t>recibirán</a:t>
            </a:r>
            <a:r>
              <a:rPr lang="en-US" sz="1200" b="1" dirty="0"/>
              <a:t> </a:t>
            </a:r>
            <a:r>
              <a:rPr lang="en-US" sz="1200" b="1" dirty="0" err="1"/>
              <a:t>información</a:t>
            </a:r>
            <a:r>
              <a:rPr lang="en-US" sz="1200" b="1" dirty="0"/>
              <a:t> </a:t>
            </a:r>
            <a:r>
              <a:rPr lang="en-US" sz="1200" b="1" dirty="0" err="1"/>
              <a:t>sobre</a:t>
            </a:r>
            <a:r>
              <a:rPr lang="en-US" sz="1200" b="1" dirty="0"/>
              <a:t> lo </a:t>
            </a:r>
            <a:r>
              <a:rPr lang="en-US" sz="1200" b="1" dirty="0" err="1"/>
              <a:t>siguiente</a:t>
            </a:r>
            <a:r>
              <a:rPr lang="en-US" sz="1200" b="1" dirty="0"/>
              <a:t>:  El </a:t>
            </a:r>
            <a:r>
              <a:rPr lang="en-US" sz="1200" b="1" dirty="0" err="1"/>
              <a:t>nivel</a:t>
            </a:r>
            <a:r>
              <a:rPr lang="en-US" sz="1200" b="1" dirty="0"/>
              <a:t> de </a:t>
            </a:r>
            <a:r>
              <a:rPr lang="en-US" sz="1200" b="1" dirty="0" err="1"/>
              <a:t>rendimiento</a:t>
            </a:r>
            <a:r>
              <a:rPr lang="en-US" sz="1200" b="1" dirty="0"/>
              <a:t> de </a:t>
            </a:r>
            <a:r>
              <a:rPr lang="en-US" sz="1200" b="1" dirty="0" err="1"/>
              <a:t>su</a:t>
            </a:r>
            <a:r>
              <a:rPr lang="en-US" sz="1200" b="1" dirty="0"/>
              <a:t> </a:t>
            </a:r>
            <a:r>
              <a:rPr lang="en-US" sz="1200" b="1" dirty="0" err="1"/>
              <a:t>hijo</a:t>
            </a:r>
            <a:r>
              <a:rPr lang="en-US" sz="1200" b="1" dirty="0"/>
              <a:t> </a:t>
            </a:r>
            <a:r>
              <a:rPr lang="en-US" sz="1200" b="1" dirty="0" err="1"/>
              <a:t>en</a:t>
            </a:r>
            <a:r>
              <a:rPr lang="en-US" sz="1200" b="1" dirty="0"/>
              <a:t> </a:t>
            </a:r>
            <a:r>
              <a:rPr lang="en-US" sz="1200" b="1" dirty="0" err="1"/>
              <a:t>cada</a:t>
            </a:r>
            <a:r>
              <a:rPr lang="en-US" sz="1200" b="1" dirty="0"/>
              <a:t> </a:t>
            </a:r>
            <a:r>
              <a:rPr lang="en-US" sz="1200" b="1" dirty="0" err="1"/>
              <a:t>una</a:t>
            </a:r>
            <a:r>
              <a:rPr lang="en-US" sz="1200" b="1" dirty="0"/>
              <a:t> de las </a:t>
            </a:r>
            <a:r>
              <a:rPr lang="en-US" sz="1200" b="1" dirty="0" err="1"/>
              <a:t>evaluaciones</a:t>
            </a:r>
            <a:r>
              <a:rPr lang="en-US" sz="1200" b="1" dirty="0"/>
              <a:t> </a:t>
            </a:r>
            <a:r>
              <a:rPr lang="en-US" sz="1200" b="1" dirty="0" err="1"/>
              <a:t>académicas</a:t>
            </a:r>
            <a:r>
              <a:rPr lang="en-US" sz="1200" b="1" dirty="0"/>
              <a:t> del </a:t>
            </a:r>
            <a:r>
              <a:rPr lang="en-US" sz="1200" b="1" dirty="0" err="1"/>
              <a:t>estado</a:t>
            </a:r>
            <a:r>
              <a:rPr lang="en-US" sz="1200" b="1" dirty="0"/>
              <a:t>  Su </a:t>
            </a:r>
            <a:r>
              <a:rPr lang="en-US" sz="1200" b="1" dirty="0" err="1"/>
              <a:t>opción</a:t>
            </a:r>
            <a:r>
              <a:rPr lang="en-US" sz="1200" b="1" dirty="0"/>
              <a:t> de </a:t>
            </a:r>
            <a:r>
              <a:rPr lang="en-US" sz="1200" b="1" dirty="0" err="1"/>
              <a:t>solicitar</a:t>
            </a:r>
            <a:r>
              <a:rPr lang="en-US" sz="1200" b="1" dirty="0"/>
              <a:t> un </a:t>
            </a:r>
            <a:r>
              <a:rPr lang="en-US" sz="1200" b="1" dirty="0" err="1"/>
              <a:t>traslado</a:t>
            </a:r>
            <a:r>
              <a:rPr lang="en-US" sz="1200" b="1" dirty="0"/>
              <a:t> a </a:t>
            </a:r>
            <a:r>
              <a:rPr lang="en-US" sz="1200" b="1" dirty="0" err="1"/>
              <a:t>otra</a:t>
            </a:r>
            <a:r>
              <a:rPr lang="en-US" sz="1200" b="1" dirty="0"/>
              <a:t> </a:t>
            </a:r>
            <a:r>
              <a:rPr lang="en-US" sz="1200" b="1" dirty="0" err="1"/>
              <a:t>escuela</a:t>
            </a:r>
            <a:r>
              <a:rPr lang="en-US" sz="1200" b="1" dirty="0"/>
              <a:t> del </a:t>
            </a:r>
            <a:r>
              <a:rPr lang="en-US" sz="1200" b="1" dirty="0" err="1"/>
              <a:t>distrito</a:t>
            </a:r>
            <a:r>
              <a:rPr lang="en-US" sz="1200" b="1" dirty="0"/>
              <a:t> </a:t>
            </a:r>
            <a:r>
              <a:rPr lang="en-US" sz="1200" b="1" dirty="0" err="1"/>
              <a:t>si</a:t>
            </a:r>
            <a:r>
              <a:rPr lang="en-US" sz="1200" b="1" dirty="0"/>
              <a:t> </a:t>
            </a:r>
            <a:r>
              <a:rPr lang="en-US" sz="1200" b="1" dirty="0" err="1"/>
              <a:t>su</a:t>
            </a:r>
            <a:r>
              <a:rPr lang="en-US" sz="1200" b="1" dirty="0"/>
              <a:t> </a:t>
            </a:r>
            <a:r>
              <a:rPr lang="en-US" sz="1200" b="1" dirty="0" err="1"/>
              <a:t>hijo</a:t>
            </a:r>
            <a:r>
              <a:rPr lang="en-US" sz="1200" b="1" dirty="0"/>
              <a:t>/a </a:t>
            </a:r>
            <a:r>
              <a:rPr lang="en-US" sz="1200" b="1" dirty="0" err="1"/>
              <a:t>es</a:t>
            </a:r>
            <a:r>
              <a:rPr lang="en-US" sz="1200" b="1" dirty="0"/>
              <a:t> </a:t>
            </a:r>
            <a:r>
              <a:rPr lang="en-US" sz="1200" b="1" dirty="0" err="1"/>
              <a:t>victima</a:t>
            </a:r>
            <a:r>
              <a:rPr lang="en-US" sz="1200" b="1" dirty="0"/>
              <a:t> de un </a:t>
            </a:r>
            <a:r>
              <a:rPr lang="en-US" sz="1200" b="1" dirty="0" err="1"/>
              <a:t>crimen</a:t>
            </a:r>
            <a:r>
              <a:rPr lang="en-US" sz="1200" b="1" dirty="0"/>
              <a:t> </a:t>
            </a:r>
            <a:r>
              <a:rPr lang="en-US" sz="1200" b="1" dirty="0" err="1"/>
              <a:t>violento</a:t>
            </a:r>
            <a:r>
              <a:rPr lang="en-US" sz="1200" b="1" dirty="0"/>
              <a:t> </a:t>
            </a:r>
            <a:r>
              <a:rPr lang="en-US" sz="1200" b="1" dirty="0" err="1"/>
              <a:t>en</a:t>
            </a:r>
            <a:r>
              <a:rPr lang="en-US" sz="1200" b="1" dirty="0"/>
              <a:t> la </a:t>
            </a:r>
            <a:r>
              <a:rPr lang="en-US" sz="1200" b="1" dirty="0" err="1"/>
              <a:t>escuela</a:t>
            </a:r>
            <a:r>
              <a:rPr lang="en-US" sz="1200" b="1" dirty="0"/>
              <a:t>  Su derecho a aviso con </a:t>
            </a:r>
            <a:r>
              <a:rPr lang="en-US" sz="1200" b="1" dirty="0" err="1"/>
              <a:t>tiempo</a:t>
            </a:r>
            <a:r>
              <a:rPr lang="en-US" sz="1200" b="1" dirty="0"/>
              <a:t> </a:t>
            </a:r>
            <a:r>
              <a:rPr lang="en-US" sz="1200" b="1" dirty="0" err="1"/>
              <a:t>anticipado</a:t>
            </a:r>
            <a:r>
              <a:rPr lang="en-US" sz="1200" b="1" dirty="0"/>
              <a:t> que </a:t>
            </a:r>
            <a:r>
              <a:rPr lang="en-US" sz="1200" b="1" dirty="0" err="1"/>
              <a:t>su</a:t>
            </a:r>
            <a:r>
              <a:rPr lang="en-US" sz="1200" b="1" dirty="0"/>
              <a:t> </a:t>
            </a:r>
            <a:r>
              <a:rPr lang="en-US" sz="1200" b="1" dirty="0" err="1"/>
              <a:t>hijo</a:t>
            </a:r>
            <a:r>
              <a:rPr lang="en-US" sz="1200" b="1" dirty="0"/>
              <a:t>/a ha </a:t>
            </a:r>
            <a:r>
              <a:rPr lang="en-US" sz="1200" b="1" dirty="0" err="1"/>
              <a:t>sido</a:t>
            </a:r>
            <a:r>
              <a:rPr lang="en-US" sz="1200" b="1" dirty="0"/>
              <a:t> </a:t>
            </a:r>
            <a:r>
              <a:rPr lang="en-US" sz="1200" b="1" dirty="0" err="1"/>
              <a:t>asignado</a:t>
            </a:r>
            <a:r>
              <a:rPr lang="en-US" sz="1200" b="1" dirty="0"/>
              <a:t> o ha </a:t>
            </a:r>
            <a:r>
              <a:rPr lang="en-US" sz="1200" b="1" dirty="0" err="1"/>
              <a:t>estado</a:t>
            </a:r>
            <a:r>
              <a:rPr lang="en-US" sz="1200" b="1" dirty="0"/>
              <a:t> </a:t>
            </a:r>
            <a:r>
              <a:rPr lang="en-US" sz="1200" b="1" dirty="0" err="1"/>
              <a:t>bajo</a:t>
            </a:r>
            <a:r>
              <a:rPr lang="en-US" sz="1200" b="1" dirty="0"/>
              <a:t> la </a:t>
            </a:r>
            <a:r>
              <a:rPr lang="en-US" sz="1200" b="1" dirty="0" err="1"/>
              <a:t>enseñanza</a:t>
            </a:r>
            <a:r>
              <a:rPr lang="en-US" sz="1200" b="1" dirty="0"/>
              <a:t> </a:t>
            </a:r>
            <a:r>
              <a:rPr lang="en-US" sz="1200" b="1" dirty="0" err="1"/>
              <a:t>durante</a:t>
            </a:r>
            <a:r>
              <a:rPr lang="en-US" sz="1200" b="1" dirty="0"/>
              <a:t> </a:t>
            </a:r>
            <a:r>
              <a:rPr lang="en-US" sz="1200" b="1" dirty="0" err="1"/>
              <a:t>cuatro</a:t>
            </a:r>
            <a:r>
              <a:rPr lang="en-US" sz="1200" b="1" dirty="0"/>
              <a:t> </a:t>
            </a:r>
            <a:r>
              <a:rPr lang="en-US" sz="1200" b="1" dirty="0" err="1"/>
              <a:t>semanas</a:t>
            </a:r>
            <a:r>
              <a:rPr lang="en-US" sz="1200" b="1" dirty="0"/>
              <a:t> </a:t>
            </a:r>
            <a:r>
              <a:rPr lang="en-US" sz="1200" b="1" dirty="0" err="1"/>
              <a:t>consecutivas</a:t>
            </a:r>
            <a:r>
              <a:rPr lang="en-US" sz="1200" b="1" dirty="0"/>
              <a:t> o </a:t>
            </a:r>
            <a:r>
              <a:rPr lang="en-US" sz="1200" b="1" dirty="0" err="1"/>
              <a:t>más</a:t>
            </a:r>
            <a:r>
              <a:rPr lang="en-US" sz="1200" b="1" dirty="0"/>
              <a:t>, de un maestro que no </a:t>
            </a:r>
            <a:r>
              <a:rPr lang="en-US" sz="1200" b="1" dirty="0" err="1"/>
              <a:t>está</a:t>
            </a:r>
            <a:r>
              <a:rPr lang="en-US" sz="1200" b="1" dirty="0"/>
              <a:t> </a:t>
            </a:r>
            <a:r>
              <a:rPr lang="en-US" sz="1200" b="1" dirty="0" err="1"/>
              <a:t>altamente</a:t>
            </a:r>
            <a:r>
              <a:rPr lang="en-US" sz="1200" b="1" dirty="0"/>
              <a:t> </a:t>
            </a:r>
            <a:r>
              <a:rPr lang="en-US" sz="1200" b="1" dirty="0" err="1"/>
              <a:t>cualificado</a:t>
            </a:r>
            <a:endParaRPr lang="en-US" sz="1200" b="1" dirty="0"/>
          </a:p>
        </p:txBody>
      </p:sp>
    </p:spTree>
    <p:extLst>
      <p:ext uri="{BB962C8B-B14F-4D97-AF65-F5344CB8AC3E}">
        <p14:creationId xmlns:p14="http://schemas.microsoft.com/office/powerpoint/2010/main" val="2420994249"/>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447800" y="457200"/>
            <a:ext cx="7239000" cy="1139825"/>
          </a:xfrm>
        </p:spPr>
        <p:txBody>
          <a:bodyPr>
            <a:normAutofit fontScale="90000"/>
          </a:bodyPr>
          <a:lstStyle/>
          <a:p>
            <a:pPr eaLnBrk="1" hangingPunct="1">
              <a:defRPr/>
            </a:pPr>
            <a:r>
              <a:rPr lang="en-US" sz="4000" dirty="0">
                <a:latin typeface="Times New Roman" pitchFamily="18" charset="0"/>
                <a:cs typeface="Times New Roman" pitchFamily="18" charset="0"/>
              </a:rPr>
              <a:t>Other Requirements</a:t>
            </a:r>
            <a:br>
              <a:rPr lang="en-US" sz="4000" dirty="0">
                <a:latin typeface="Times New Roman" pitchFamily="18" charset="0"/>
                <a:cs typeface="Times New Roman" pitchFamily="18" charset="0"/>
              </a:rPr>
            </a:br>
            <a:br>
              <a:rPr lang="en-US" sz="4000" dirty="0">
                <a:latin typeface="Times New Roman" pitchFamily="18" charset="0"/>
                <a:cs typeface="Times New Roman" pitchFamily="18" charset="0"/>
              </a:rPr>
            </a:br>
            <a:r>
              <a:rPr lang="en-US" sz="2000" dirty="0">
                <a:latin typeface="Times New Roman" pitchFamily="18" charset="0"/>
                <a:cs typeface="Times New Roman" pitchFamily="18" charset="0"/>
              </a:rPr>
              <a:t>Title I, Part A</a:t>
            </a:r>
          </a:p>
        </p:txBody>
      </p:sp>
      <p:sp>
        <p:nvSpPr>
          <p:cNvPr id="37891" name="Rectangle 3"/>
          <p:cNvSpPr>
            <a:spLocks noGrp="1" noChangeArrowheads="1"/>
          </p:cNvSpPr>
          <p:nvPr>
            <p:ph idx="1"/>
          </p:nvPr>
        </p:nvSpPr>
        <p:spPr>
          <a:xfrm>
            <a:off x="1143000" y="1752600"/>
            <a:ext cx="7543800" cy="2743200"/>
          </a:xfrm>
        </p:spPr>
        <p:txBody>
          <a:bodyPr>
            <a:normAutofit lnSpcReduction="10000"/>
          </a:bodyPr>
          <a:lstStyle/>
          <a:p>
            <a:pPr eaLnBrk="1" hangingPunct="1"/>
            <a:r>
              <a:rPr lang="en-US" sz="2400" dirty="0">
                <a:latin typeface="Times New Roman" pitchFamily="18" charset="0"/>
                <a:cs typeface="Times New Roman" pitchFamily="18" charset="0"/>
              </a:rPr>
              <a:t>Reservation of Funds</a:t>
            </a:r>
          </a:p>
          <a:p>
            <a:pPr eaLnBrk="1" hangingPunct="1"/>
            <a:r>
              <a:rPr lang="en-US" sz="2400" dirty="0">
                <a:latin typeface="Times New Roman" pitchFamily="18" charset="0"/>
                <a:cs typeface="Times New Roman" pitchFamily="18" charset="0"/>
              </a:rPr>
              <a:t>District Parent Involvement Policy</a:t>
            </a:r>
          </a:p>
          <a:p>
            <a:pPr eaLnBrk="1" hangingPunct="1"/>
            <a:r>
              <a:rPr lang="en-US" sz="2400" dirty="0">
                <a:latin typeface="Times New Roman" pitchFamily="18" charset="0"/>
                <a:cs typeface="Times New Roman" pitchFamily="18" charset="0"/>
              </a:rPr>
              <a:t>Program Evaluation</a:t>
            </a:r>
          </a:p>
          <a:p>
            <a:pPr eaLnBrk="1" hangingPunct="1"/>
            <a:r>
              <a:rPr lang="en-US" sz="2400" dirty="0">
                <a:latin typeface="Times New Roman" pitchFamily="18" charset="0"/>
                <a:cs typeface="Times New Roman" pitchFamily="18" charset="0"/>
              </a:rPr>
              <a:t>Campus Parent Involvement Policy</a:t>
            </a:r>
          </a:p>
          <a:p>
            <a:pPr eaLnBrk="1" hangingPunct="1"/>
            <a:r>
              <a:rPr lang="en-US" sz="2400" dirty="0">
                <a:latin typeface="Times New Roman" pitchFamily="18" charset="0"/>
                <a:cs typeface="Times New Roman" pitchFamily="18" charset="0"/>
              </a:rPr>
              <a:t>School Parent Compacts </a:t>
            </a:r>
          </a:p>
          <a:p>
            <a:pPr eaLnBrk="1" hangingPunct="1"/>
            <a:r>
              <a:rPr lang="en-US" sz="2400" dirty="0">
                <a:latin typeface="Times New Roman" pitchFamily="18" charset="0"/>
                <a:cs typeface="Times New Roman" pitchFamily="18" charset="0"/>
              </a:rPr>
              <a:t>Coordination with Other Federal Programs</a:t>
            </a:r>
          </a:p>
        </p:txBody>
      </p:sp>
      <p:sp>
        <p:nvSpPr>
          <p:cNvPr id="4" name="Rectangle 3"/>
          <p:cNvSpPr txBox="1">
            <a:spLocks noChangeArrowheads="1"/>
          </p:cNvSpPr>
          <p:nvPr/>
        </p:nvSpPr>
        <p:spPr bwMode="auto">
          <a:xfrm>
            <a:off x="1143000" y="4800600"/>
            <a:ext cx="7543800" cy="17113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lang="en-US" sz="1800" kern="0" dirty="0">
                <a:cs typeface="Times New Roman" pitchFamily="18" charset="0"/>
              </a:rPr>
              <a:t>      Title I, Part C</a:t>
            </a:r>
            <a:endParaRPr kumimoji="0" lang="en-US" sz="1800" b="0" i="0" u="none" strike="noStrike" kern="0" cap="none" spc="0" normalizeH="0" baseline="0" noProof="0" dirty="0">
              <a:ln>
                <a:noFill/>
              </a:ln>
              <a:solidFill>
                <a:schemeClr val="tx1"/>
              </a:solidFill>
              <a:effectLst/>
              <a:uLnTx/>
              <a:uFillTx/>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Tx/>
              <a:buSzTx/>
              <a:buFontTx/>
              <a:buBlip>
                <a:blip r:embed="rId3"/>
              </a:buBlip>
              <a:tabLst/>
              <a:defRPr/>
            </a:pPr>
            <a:r>
              <a:rPr kumimoji="0" lang="en-US" sz="2400" i="0" u="none" strike="noStrike" kern="0" cap="none" spc="0" normalizeH="0" baseline="0" noProof="0" dirty="0">
                <a:ln>
                  <a:noFill/>
                </a:ln>
                <a:solidFill>
                  <a:schemeClr val="tx1"/>
                </a:solidFill>
                <a:effectLst/>
                <a:uLnTx/>
                <a:uFillTx/>
                <a:cs typeface="Times New Roman" pitchFamily="18" charset="0"/>
              </a:rPr>
              <a:t>Migrant Parent Involvement Activities</a:t>
            </a:r>
          </a:p>
          <a:p>
            <a:pPr marL="342900" marR="0" lvl="0" indent="-342900" algn="l" defTabSz="914400" rtl="0" eaLnBrk="1" fontAlgn="base" latinLnBrk="0" hangingPunct="1">
              <a:lnSpc>
                <a:spcPct val="100000"/>
              </a:lnSpc>
              <a:spcBef>
                <a:spcPct val="20000"/>
              </a:spcBef>
              <a:spcAft>
                <a:spcPct val="0"/>
              </a:spcAft>
              <a:buClrTx/>
              <a:buSzTx/>
              <a:buFontTx/>
              <a:buBlip>
                <a:blip r:embed="rId3"/>
              </a:buBlip>
              <a:tabLst/>
              <a:defRPr/>
            </a:pPr>
            <a:r>
              <a:rPr kumimoji="0" lang="en-US" sz="2400" b="0" i="0" u="none" strike="noStrike" kern="0" cap="none" spc="0" normalizeH="0" baseline="0" noProof="0" dirty="0">
                <a:ln>
                  <a:noFill/>
                </a:ln>
                <a:solidFill>
                  <a:schemeClr val="tx1"/>
                </a:solidFill>
                <a:effectLst/>
                <a:uLnTx/>
                <a:uFillTx/>
                <a:cs typeface="Times New Roman" pitchFamily="18" charset="0"/>
              </a:rPr>
              <a:t>Migrant and Section 1118</a:t>
            </a:r>
          </a:p>
          <a:p>
            <a:pPr marL="342900" marR="0" lvl="0" indent="-342900" algn="l" defTabSz="914400" rtl="0" eaLnBrk="1" fontAlgn="base" latinLnBrk="0" hangingPunct="1">
              <a:lnSpc>
                <a:spcPct val="100000"/>
              </a:lnSpc>
              <a:spcBef>
                <a:spcPct val="20000"/>
              </a:spcBef>
              <a:spcAft>
                <a:spcPct val="0"/>
              </a:spcAft>
              <a:buClrTx/>
              <a:buSzTx/>
              <a:buFontTx/>
              <a:buBlip>
                <a:blip r:embed="rId3"/>
              </a:buBlip>
              <a:tabLst/>
              <a:defRPr/>
            </a:pPr>
            <a:r>
              <a:rPr kumimoji="0" lang="en-US" sz="2400" b="0" i="0" u="none" strike="noStrike" kern="0" cap="none" spc="0" normalizeH="0" baseline="0" noProof="0" dirty="0">
                <a:ln>
                  <a:noFill/>
                </a:ln>
                <a:solidFill>
                  <a:schemeClr val="tx1"/>
                </a:solidFill>
                <a:effectLst/>
                <a:uLnTx/>
                <a:uFillTx/>
                <a:cs typeface="Times New Roman" pitchFamily="18" charset="0"/>
              </a:rPr>
              <a:t>Information Provided In Language of Parent</a:t>
            </a:r>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676400" y="914400"/>
            <a:ext cx="7467600" cy="609600"/>
          </a:xfrm>
        </p:spPr>
        <p:txBody>
          <a:bodyPr>
            <a:normAutofit fontScale="90000"/>
          </a:bodyPr>
          <a:lstStyle/>
          <a:p>
            <a:pPr eaLnBrk="1" hangingPunct="1">
              <a:defRPr/>
            </a:pPr>
            <a:r>
              <a:rPr lang="en-US" dirty="0">
                <a:latin typeface="Times New Roman" pitchFamily="18" charset="0"/>
                <a:cs typeface="Times New Roman" pitchFamily="18" charset="0"/>
              </a:rPr>
              <a:t>Who do I contact?</a:t>
            </a:r>
          </a:p>
        </p:txBody>
      </p:sp>
      <p:sp>
        <p:nvSpPr>
          <p:cNvPr id="40963" name="Rectangle 3"/>
          <p:cNvSpPr>
            <a:spLocks noGrp="1" noChangeArrowheads="1"/>
          </p:cNvSpPr>
          <p:nvPr>
            <p:ph idx="1"/>
          </p:nvPr>
        </p:nvSpPr>
        <p:spPr>
          <a:xfrm>
            <a:off x="838200" y="1905000"/>
            <a:ext cx="6248400" cy="3733800"/>
          </a:xfrm>
        </p:spPr>
        <p:txBody>
          <a:bodyPr>
            <a:normAutofit/>
          </a:bodyPr>
          <a:lstStyle/>
          <a:p>
            <a:pPr algn="ctr" eaLnBrk="1" hangingPunct="1">
              <a:buNone/>
            </a:pPr>
            <a:r>
              <a:rPr lang="en-US" sz="2800" dirty="0">
                <a:latin typeface="Times New Roman" pitchFamily="18" charset="0"/>
                <a:cs typeface="Times New Roman" pitchFamily="18" charset="0"/>
              </a:rPr>
              <a:t>    For more information regarding Title I, Part A </a:t>
            </a:r>
          </a:p>
          <a:p>
            <a:pPr algn="ctr" eaLnBrk="1" hangingPunct="1">
              <a:buNone/>
            </a:pPr>
            <a:endParaRPr lang="en-US" sz="2800" dirty="0">
              <a:latin typeface="Times New Roman" pitchFamily="18" charset="0"/>
              <a:cs typeface="Times New Roman" pitchFamily="18" charset="0"/>
            </a:endParaRPr>
          </a:p>
          <a:p>
            <a:pPr algn="ctr" eaLnBrk="1" hangingPunct="1">
              <a:buNone/>
            </a:pPr>
            <a:r>
              <a:rPr lang="en-US" sz="2800" dirty="0">
                <a:latin typeface="Times New Roman" pitchFamily="18" charset="0"/>
                <a:cs typeface="Times New Roman" pitchFamily="18" charset="0"/>
              </a:rPr>
              <a:t>	Jason Ellis</a:t>
            </a:r>
            <a:br>
              <a:rPr lang="en-US" sz="2800" dirty="0">
                <a:latin typeface="Times New Roman" pitchFamily="18" charset="0"/>
                <a:cs typeface="Times New Roman" pitchFamily="18" charset="0"/>
              </a:rPr>
            </a:br>
            <a:r>
              <a:rPr lang="en-US" sz="2800" dirty="0">
                <a:latin typeface="Times New Roman" pitchFamily="18" charset="0"/>
                <a:cs typeface="Times New Roman" pitchFamily="18" charset="0"/>
              </a:rPr>
              <a:t>(901) 416-6624  </a:t>
            </a:r>
            <a:br>
              <a:rPr lang="en-US" sz="2800" dirty="0">
                <a:latin typeface="Times New Roman" pitchFamily="18" charset="0"/>
                <a:cs typeface="Times New Roman" pitchFamily="18" charset="0"/>
              </a:rPr>
            </a:br>
            <a:r>
              <a:rPr lang="en-US" sz="3600" dirty="0">
                <a:solidFill>
                  <a:schemeClr val="accent1"/>
                </a:solidFill>
                <a:latin typeface="Arial Narrow" panose="020B0606020202030204" pitchFamily="34" charset="0"/>
              </a:rPr>
              <a:t>ellisjc</a:t>
            </a:r>
            <a:r>
              <a:rPr lang="en-US" sz="3200" dirty="0">
                <a:latin typeface="Arial Narrow" panose="020B0606020202030204" pitchFamily="34" charset="0"/>
                <a:cs typeface="Times New Roman" pitchFamily="18" charset="0"/>
                <a:hlinkClick r:id="rId2"/>
              </a:rPr>
              <a:t>@scsk12.org</a:t>
            </a:r>
            <a:r>
              <a:rPr lang="en-US" sz="3200" dirty="0">
                <a:latin typeface="Arial Narrow" panose="020B0606020202030204" pitchFamily="34" charset="0"/>
                <a:cs typeface="Times New Roman" pitchFamily="18" charset="0"/>
              </a:rPr>
              <a:t>. </a:t>
            </a:r>
            <a:endParaRPr lang="en-US" sz="2800" dirty="0">
              <a:latin typeface="Arial Narrow" panose="020B0606020202030204" pitchFamily="34" charset="0"/>
              <a:cs typeface="Times New Roman" pitchFamily="18" charset="0"/>
            </a:endParaRP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en-US" dirty="0">
                <a:latin typeface="Times New Roman" pitchFamily="18" charset="0"/>
                <a:cs typeface="Times New Roman" pitchFamily="18" charset="0"/>
              </a:rPr>
              <a:t>What is Title I ?</a:t>
            </a:r>
          </a:p>
        </p:txBody>
      </p:sp>
      <p:sp>
        <p:nvSpPr>
          <p:cNvPr id="20483" name="Rectangle 3"/>
          <p:cNvSpPr>
            <a:spLocks noGrp="1" noChangeArrowheads="1"/>
          </p:cNvSpPr>
          <p:nvPr>
            <p:ph idx="1"/>
          </p:nvPr>
        </p:nvSpPr>
        <p:spPr/>
        <p:txBody>
          <a:bodyPr/>
          <a:lstStyle/>
          <a:p>
            <a:pPr eaLnBrk="1" hangingPunct="1">
              <a:lnSpc>
                <a:spcPct val="90000"/>
              </a:lnSpc>
            </a:pPr>
            <a:r>
              <a:rPr lang="en-US" dirty="0">
                <a:latin typeface="Times New Roman" pitchFamily="18" charset="0"/>
                <a:cs typeface="Times New Roman" pitchFamily="18" charset="0"/>
              </a:rPr>
              <a:t>Title I, Part A of the Elementary and Secondary Education Act (ESEA) </a:t>
            </a:r>
          </a:p>
          <a:p>
            <a:pPr lvl="1">
              <a:lnSpc>
                <a:spcPct val="90000"/>
              </a:lnSpc>
            </a:pPr>
            <a:r>
              <a:rPr lang="en-US" dirty="0">
                <a:latin typeface="Times New Roman" pitchFamily="18" charset="0"/>
                <a:cs typeface="Times New Roman" pitchFamily="18" charset="0"/>
              </a:rPr>
              <a:t>provides financial assistance to states and school districts to meet the needs of educationally at-risk students</a:t>
            </a:r>
          </a:p>
          <a:p>
            <a:pPr lvl="1">
              <a:lnSpc>
                <a:spcPct val="90000"/>
              </a:lnSpc>
            </a:pPr>
            <a:r>
              <a:rPr lang="en-US" dirty="0">
                <a:latin typeface="Times New Roman" pitchFamily="18" charset="0"/>
                <a:cs typeface="Times New Roman" pitchFamily="18" charset="0"/>
              </a:rPr>
              <a:t>provide extra instructional services and activities for students</a:t>
            </a:r>
          </a:p>
          <a:p>
            <a:pPr lvl="1">
              <a:lnSpc>
                <a:spcPct val="90000"/>
              </a:lnSpc>
            </a:pPr>
            <a:r>
              <a:rPr lang="en-US" dirty="0">
                <a:latin typeface="Times New Roman" pitchFamily="18" charset="0"/>
                <a:cs typeface="Times New Roman" pitchFamily="18" charset="0"/>
              </a:rPr>
              <a:t>Support for the areas of mathematics, reading, writing, and science </a:t>
            </a: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524000" y="0"/>
            <a:ext cx="7620000" cy="1143000"/>
          </a:xfrm>
        </p:spPr>
        <p:txBody>
          <a:bodyPr>
            <a:normAutofit/>
          </a:bodyPr>
          <a:lstStyle/>
          <a:p>
            <a:pPr eaLnBrk="1" hangingPunct="1">
              <a:defRPr/>
            </a:pPr>
            <a:r>
              <a:rPr lang="en-US" sz="4000" b="1" dirty="0">
                <a:latin typeface="Times New Roman" pitchFamily="18" charset="0"/>
                <a:cs typeface="Times New Roman" pitchFamily="18" charset="0"/>
              </a:rPr>
              <a:t>Title I Q &amp; A</a:t>
            </a:r>
          </a:p>
        </p:txBody>
      </p:sp>
      <p:sp>
        <p:nvSpPr>
          <p:cNvPr id="21507" name="Rectangle 3"/>
          <p:cNvSpPr>
            <a:spLocks noGrp="1" noChangeArrowheads="1"/>
          </p:cNvSpPr>
          <p:nvPr>
            <p:ph type="body" sz="half" idx="2"/>
          </p:nvPr>
        </p:nvSpPr>
        <p:spPr>
          <a:xfrm>
            <a:off x="1676400" y="838200"/>
            <a:ext cx="6858000" cy="4495800"/>
          </a:xfrm>
        </p:spPr>
        <p:txBody>
          <a:bodyPr/>
          <a:lstStyle/>
          <a:p>
            <a:pPr eaLnBrk="1" hangingPunct="1">
              <a:buNone/>
            </a:pPr>
            <a:r>
              <a:rPr lang="en-US" sz="2400" dirty="0"/>
              <a:t>What can Title I do for my child?</a:t>
            </a:r>
          </a:p>
          <a:p>
            <a:r>
              <a:rPr lang="en-US" sz="2400" dirty="0">
                <a:latin typeface="Times New Roman" pitchFamily="18" charset="0"/>
                <a:cs typeface="Times New Roman" pitchFamily="18" charset="0"/>
              </a:rPr>
              <a:t>The Title I program will provide your student with extra educational assistance beyond the regular classroom. </a:t>
            </a:r>
          </a:p>
          <a:p>
            <a:pPr lvl="1"/>
            <a:r>
              <a:rPr lang="en-US" sz="2000" dirty="0">
                <a:latin typeface="Times New Roman" pitchFamily="18" charset="0"/>
                <a:cs typeface="Times New Roman" pitchFamily="18" charset="0"/>
              </a:rPr>
              <a:t>Free Tutoring</a:t>
            </a:r>
          </a:p>
          <a:p>
            <a:pPr lvl="1"/>
            <a:r>
              <a:rPr lang="en-US" sz="2000" dirty="0">
                <a:latin typeface="Times New Roman" pitchFamily="18" charset="0"/>
                <a:cs typeface="Times New Roman" pitchFamily="18" charset="0"/>
              </a:rPr>
              <a:t>Extra educational material and supports</a:t>
            </a:r>
          </a:p>
          <a:p>
            <a:pPr eaLnBrk="1" hangingPunct="1">
              <a:buNone/>
            </a:pPr>
            <a:r>
              <a:rPr lang="en-US" sz="2400" dirty="0"/>
              <a:t>Which schools does Title I serve?</a:t>
            </a:r>
          </a:p>
          <a:p>
            <a:pPr eaLnBrk="1" hangingPunct="1">
              <a:buNone/>
            </a:pPr>
            <a:endParaRPr lang="en-US" sz="2400" dirty="0"/>
          </a:p>
          <a:p>
            <a:pPr eaLnBrk="1" hangingPunct="1">
              <a:buNone/>
            </a:pPr>
            <a:endParaRPr lang="en-US" sz="2400" dirty="0"/>
          </a:p>
          <a:p>
            <a:pPr eaLnBrk="1" hangingPunct="1">
              <a:buNone/>
            </a:pPr>
            <a:endParaRPr lang="en-US" sz="2400" dirty="0"/>
          </a:p>
          <a:p>
            <a:pPr eaLnBrk="1" hangingPunct="1">
              <a:buNone/>
            </a:pPr>
            <a:endParaRPr lang="en-US" sz="2400" dirty="0"/>
          </a:p>
        </p:txBody>
      </p:sp>
      <p:sp>
        <p:nvSpPr>
          <p:cNvPr id="6" name="Rectangle 5"/>
          <p:cNvSpPr txBox="1">
            <a:spLocks noChangeArrowheads="1"/>
          </p:cNvSpPr>
          <p:nvPr/>
        </p:nvSpPr>
        <p:spPr bwMode="auto">
          <a:xfrm>
            <a:off x="1676400" y="3276600"/>
            <a:ext cx="7467600" cy="1981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Blip>
                <a:blip r:embed="rId2"/>
              </a:buBlip>
              <a:tabLst/>
              <a:defRPr/>
            </a:pPr>
            <a:endParaRPr kumimoji="0" lang="en-US" sz="2400" b="0" i="0" u="none" strike="noStrike" kern="0" cap="none" spc="0" normalizeH="0" baseline="0" noProof="0" dirty="0">
              <a:ln>
                <a:noFill/>
              </a:ln>
              <a:solidFill>
                <a:schemeClr val="tx1"/>
              </a:solidFill>
              <a:effectLst/>
              <a:uLnTx/>
              <a:uFillTx/>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Tx/>
              <a:buSzTx/>
              <a:buFontTx/>
              <a:buBlip>
                <a:blip r:embed="rId2"/>
              </a:buBlip>
              <a:tabLst/>
              <a:defRPr/>
            </a:pPr>
            <a:r>
              <a:rPr kumimoji="0" lang="en-US" sz="2400" b="0" i="0" u="none" strike="noStrike" kern="0" cap="none" spc="0" normalizeH="0" baseline="0" noProof="0" dirty="0">
                <a:ln>
                  <a:noFill/>
                </a:ln>
                <a:solidFill>
                  <a:schemeClr val="tx1"/>
                </a:solidFill>
                <a:effectLst/>
                <a:uLnTx/>
                <a:uFillTx/>
                <a:cs typeface="Times New Roman" pitchFamily="18" charset="0"/>
              </a:rPr>
              <a:t>The program serves students in elementary and secondary (middle and high) schools who have demonstrated that extra assistance is needed. Title I also serves students who attend private schools. </a:t>
            </a:r>
          </a:p>
        </p:txBody>
      </p:sp>
      <p:pic>
        <p:nvPicPr>
          <p:cNvPr id="1027" name="Picture 3" descr="C:\Users\woodardce\AppData\Local\Microsoft\Windows\Temporary Internet Files\Content.IE5\3RH6RYW4\MC900089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2362200"/>
            <a:ext cx="1797710" cy="11841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524000" y="0"/>
            <a:ext cx="7620000" cy="1143000"/>
          </a:xfrm>
        </p:spPr>
        <p:txBody>
          <a:bodyPr>
            <a:normAutofit/>
          </a:bodyPr>
          <a:lstStyle/>
          <a:p>
            <a:pPr eaLnBrk="1" hangingPunct="1">
              <a:defRPr/>
            </a:pPr>
            <a:r>
              <a:rPr lang="en-US" sz="4000" b="1" dirty="0">
                <a:latin typeface="Times New Roman" pitchFamily="18" charset="0"/>
                <a:cs typeface="Times New Roman" pitchFamily="18" charset="0"/>
              </a:rPr>
              <a:t>Title I Q &amp; A</a:t>
            </a:r>
          </a:p>
        </p:txBody>
      </p:sp>
      <p:sp>
        <p:nvSpPr>
          <p:cNvPr id="8" name="Rectangle 9"/>
          <p:cNvSpPr txBox="1">
            <a:spLocks noGrp="1" noChangeArrowheads="1"/>
          </p:cNvSpPr>
          <p:nvPr>
            <p:ph type="body" sz="half" idx="2"/>
          </p:nvPr>
        </p:nvSpPr>
        <p:spPr bwMode="auto">
          <a:xfrm>
            <a:off x="1143000" y="1066800"/>
            <a:ext cx="6705600" cy="533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fontScale="92500" lnSpcReduction="10000"/>
          </a:bodyPr>
          <a:lstStyle/>
          <a:p>
            <a:pPr marL="342900" marR="0" lvl="0" indent="-342900" algn="l" defTabSz="914400" rtl="0" eaLnBrk="1" fontAlgn="base" latinLnBrk="0" hangingPunct="1">
              <a:lnSpc>
                <a:spcPct val="90000"/>
              </a:lnSpc>
              <a:spcBef>
                <a:spcPct val="20000"/>
              </a:spcBef>
              <a:spcAft>
                <a:spcPct val="0"/>
              </a:spcAft>
              <a:buClrTx/>
              <a:buSzTx/>
              <a:buFontTx/>
              <a:buBlip>
                <a:blip r:embed="rId2"/>
              </a:buBlip>
              <a:tabLst/>
              <a:defRPr/>
            </a:pPr>
            <a:r>
              <a:rPr kumimoji="0" lang="en-US" sz="2400" i="0" u="none" strike="noStrike" kern="0" cap="none" spc="0" normalizeH="0" baseline="0" noProof="0" dirty="0">
                <a:ln>
                  <a:noFill/>
                </a:ln>
                <a:solidFill>
                  <a:schemeClr val="tx1"/>
                </a:solidFill>
                <a:effectLst/>
                <a:uLnTx/>
                <a:uFillTx/>
                <a:latin typeface="Times New Roman" pitchFamily="18" charset="0"/>
                <a:cs typeface="Times New Roman" pitchFamily="18" charset="0"/>
              </a:rPr>
              <a:t>The federal government provides funding to each state. </a:t>
            </a:r>
          </a:p>
          <a:p>
            <a:pPr marL="342900" marR="0" lvl="0" indent="-342900" algn="l" defTabSz="914400" rtl="0" eaLnBrk="1" fontAlgn="base" latinLnBrk="0" hangingPunct="1">
              <a:lnSpc>
                <a:spcPct val="90000"/>
              </a:lnSpc>
              <a:spcBef>
                <a:spcPct val="20000"/>
              </a:spcBef>
              <a:spcAft>
                <a:spcPct val="0"/>
              </a:spcAft>
              <a:buClrTx/>
              <a:buSzTx/>
              <a:buFontTx/>
              <a:buBlip>
                <a:blip r:embed="rId2"/>
              </a:buBlip>
              <a:tabLst/>
              <a:defRPr/>
            </a:pPr>
            <a:r>
              <a:rPr kumimoji="0" lang="en-US" sz="2400" i="0" u="none" strike="noStrike" kern="0" cap="none" spc="0" normalizeH="0" baseline="0" noProof="0" dirty="0">
                <a:ln>
                  <a:noFill/>
                </a:ln>
                <a:solidFill>
                  <a:schemeClr val="tx1"/>
                </a:solidFill>
                <a:effectLst/>
                <a:uLnTx/>
                <a:uFillTx/>
                <a:latin typeface="Times New Roman" pitchFamily="18" charset="0"/>
                <a:cs typeface="Times New Roman" pitchFamily="18" charset="0"/>
              </a:rPr>
              <a:t>Each State Educational Agency sends money to its school districts, with the</a:t>
            </a:r>
            <a:r>
              <a:rPr kumimoji="0" lang="en-US" sz="2400" i="0" u="none" strike="noStrike" kern="0" cap="none" spc="0" normalizeH="0" noProof="0" dirty="0">
                <a:ln>
                  <a:noFill/>
                </a:ln>
                <a:solidFill>
                  <a:schemeClr val="tx1"/>
                </a:solidFill>
                <a:effectLst/>
                <a:uLnTx/>
                <a:uFillTx/>
                <a:latin typeface="Times New Roman" pitchFamily="18" charset="0"/>
                <a:cs typeface="Times New Roman" pitchFamily="18" charset="0"/>
              </a:rPr>
              <a:t> amount of funds d</a:t>
            </a:r>
            <a:r>
              <a:rPr kumimoji="0" lang="en-US" sz="2400" i="0" u="none" strike="noStrike" kern="0" cap="none" spc="0" normalizeH="0" baseline="0" noProof="0" dirty="0">
                <a:ln>
                  <a:noFill/>
                </a:ln>
                <a:solidFill>
                  <a:schemeClr val="tx1"/>
                </a:solidFill>
                <a:effectLst/>
                <a:uLnTx/>
                <a:uFillTx/>
                <a:latin typeface="Times New Roman" pitchFamily="18" charset="0"/>
                <a:cs typeface="Times New Roman" pitchFamily="18" charset="0"/>
              </a:rPr>
              <a:t>etermined by the number of low-income students attending that school. </a:t>
            </a:r>
          </a:p>
          <a:p>
            <a:pPr marL="342900" marR="0" lvl="0" indent="-342900" algn="l" defTabSz="914400" rtl="0" eaLnBrk="1" fontAlgn="base" latinLnBrk="0" hangingPunct="1">
              <a:lnSpc>
                <a:spcPct val="90000"/>
              </a:lnSpc>
              <a:spcBef>
                <a:spcPct val="20000"/>
              </a:spcBef>
              <a:spcAft>
                <a:spcPct val="0"/>
              </a:spcAft>
              <a:buClrTx/>
              <a:buSzTx/>
              <a:buNone/>
              <a:tabLst/>
              <a:defRPr/>
            </a:pPr>
            <a:r>
              <a:rPr lang="en-US" sz="2400" b="1" dirty="0">
                <a:latin typeface="Times New Roman" pitchFamily="18" charset="0"/>
                <a:cs typeface="Times New Roman" pitchFamily="18" charset="0"/>
              </a:rPr>
              <a:t>Title I schools: </a:t>
            </a:r>
            <a:endParaRPr lang="en-US" sz="2400" dirty="0">
              <a:latin typeface="Times New Roman" pitchFamily="18" charset="0"/>
              <a:cs typeface="Times New Roman" pitchFamily="18" charset="0"/>
            </a:endParaRPr>
          </a:p>
          <a:p>
            <a:pPr>
              <a:lnSpc>
                <a:spcPct val="80000"/>
              </a:lnSpc>
            </a:pPr>
            <a:r>
              <a:rPr lang="en-US" sz="2400" dirty="0">
                <a:latin typeface="Times New Roman" pitchFamily="18" charset="0"/>
                <a:cs typeface="Times New Roman" pitchFamily="18" charset="0"/>
              </a:rPr>
              <a:t>Identify the students at their school who need the most educational assistance based on the criteria that school has chosen. </a:t>
            </a:r>
          </a:p>
          <a:p>
            <a:pPr>
              <a:lnSpc>
                <a:spcPct val="80000"/>
              </a:lnSpc>
            </a:pPr>
            <a:r>
              <a:rPr lang="en-US" sz="2400" dirty="0">
                <a:latin typeface="Times New Roman" pitchFamily="18" charset="0"/>
                <a:cs typeface="Times New Roman" pitchFamily="18" charset="0"/>
              </a:rPr>
              <a:t>Students do NOT have to be from low-income families to receive Title I services. </a:t>
            </a:r>
          </a:p>
          <a:p>
            <a:pPr>
              <a:lnSpc>
                <a:spcPct val="80000"/>
              </a:lnSpc>
            </a:pPr>
            <a:r>
              <a:rPr lang="en-US" sz="2400" dirty="0">
                <a:latin typeface="Times New Roman" pitchFamily="18" charset="0"/>
                <a:cs typeface="Times New Roman" pitchFamily="18" charset="0"/>
              </a:rPr>
              <a:t>Set goals for improving the skills of educationally disadvantaged students at their school. </a:t>
            </a:r>
          </a:p>
          <a:p>
            <a:pPr>
              <a:lnSpc>
                <a:spcPct val="80000"/>
              </a:lnSpc>
            </a:pPr>
            <a:r>
              <a:rPr lang="en-US" sz="2400" dirty="0">
                <a:latin typeface="Times New Roman" pitchFamily="18" charset="0"/>
                <a:cs typeface="Times New Roman" pitchFamily="18" charset="0"/>
              </a:rPr>
              <a:t>Measure student progress to determine the success of the Title I program for each student. </a:t>
            </a:r>
          </a:p>
          <a:p>
            <a:pPr>
              <a:lnSpc>
                <a:spcPct val="80000"/>
              </a:lnSpc>
            </a:pPr>
            <a:r>
              <a:rPr lang="en-US" sz="2400" dirty="0">
                <a:latin typeface="Times New Roman" pitchFamily="18" charset="0"/>
                <a:cs typeface="Times New Roman" pitchFamily="18" charset="0"/>
              </a:rPr>
              <a:t>Develop programs for each individual student in        order to support/supplement regular classroom instruction. </a:t>
            </a:r>
          </a:p>
          <a:p>
            <a:pPr marL="342900" marR="0" lvl="0" indent="-342900" algn="l" defTabSz="914400" rtl="0" eaLnBrk="1" fontAlgn="base" latinLnBrk="0" hangingPunct="1">
              <a:lnSpc>
                <a:spcPct val="90000"/>
              </a:lnSpc>
              <a:spcBef>
                <a:spcPct val="20000"/>
              </a:spcBef>
              <a:spcAft>
                <a:spcPct val="0"/>
              </a:spcAft>
              <a:buClrTx/>
              <a:buSzTx/>
              <a:buFontTx/>
              <a:buBlip>
                <a:blip r:embed="rId2"/>
              </a:buBlip>
              <a:tabLst/>
              <a:defRPr/>
            </a:pPr>
            <a:endParaRPr kumimoji="0" lang="en-US" sz="2400" i="0" u="none" strike="noStrike" kern="0" cap="none" spc="0" normalizeH="0" baseline="0" noProof="0" dirty="0">
              <a:ln>
                <a:noFill/>
              </a:ln>
              <a:solidFill>
                <a:schemeClr val="tx1"/>
              </a:solidFill>
              <a:effectLst/>
              <a:uLnTx/>
              <a:uFillTx/>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7" name="Rectangle 7"/>
          <p:cNvSpPr>
            <a:spLocks noGrp="1" noChangeArrowheads="1"/>
          </p:cNvSpPr>
          <p:nvPr>
            <p:ph type="title"/>
          </p:nvPr>
        </p:nvSpPr>
        <p:spPr>
          <a:xfrm>
            <a:off x="457200" y="685800"/>
            <a:ext cx="8229600" cy="1143000"/>
          </a:xfrm>
        </p:spPr>
        <p:txBody>
          <a:bodyPr>
            <a:noAutofit/>
          </a:bodyPr>
          <a:lstStyle/>
          <a:p>
            <a:pPr eaLnBrk="1" hangingPunct="1">
              <a:defRPr/>
            </a:pPr>
            <a:r>
              <a:rPr lang="en-US" sz="4000" b="1" dirty="0">
                <a:latin typeface="Times New Roman" pitchFamily="18" charset="0"/>
                <a:cs typeface="Times New Roman" pitchFamily="18" charset="0"/>
              </a:rPr>
              <a:t>Title I programs generally offer: </a:t>
            </a:r>
            <a:br>
              <a:rPr lang="en-US" sz="4000" dirty="0">
                <a:latin typeface="Times New Roman" pitchFamily="18" charset="0"/>
                <a:cs typeface="Times New Roman" pitchFamily="18" charset="0"/>
              </a:rPr>
            </a:br>
            <a:endParaRPr lang="en-US" sz="4000" dirty="0">
              <a:latin typeface="Times New Roman" pitchFamily="18" charset="0"/>
              <a:cs typeface="Times New Roman" pitchFamily="18" charset="0"/>
            </a:endParaRPr>
          </a:p>
        </p:txBody>
      </p:sp>
      <p:pic>
        <p:nvPicPr>
          <p:cNvPr id="24578" name="Picture 2" descr="C:\Documents and Settings\woodardce\Local Settings\Temporary Internet Files\Content.IE5\N2T8QU45\MC900060140[1].wmf"/>
          <p:cNvPicPr>
            <a:picLocks noGrp="1" noChangeAspect="1" noChangeArrowheads="1"/>
          </p:cNvPicPr>
          <p:nvPr>
            <p:ph type="clipArt" sz="half" idx="1"/>
          </p:nvPr>
        </p:nvPicPr>
        <p:blipFill>
          <a:blip r:embed="rId2" cstate="print"/>
          <a:srcRect/>
          <a:stretch>
            <a:fillRect/>
          </a:stretch>
        </p:blipFill>
        <p:spPr bwMode="auto">
          <a:xfrm>
            <a:off x="6553200" y="2133600"/>
            <a:ext cx="2197995" cy="2400757"/>
          </a:xfrm>
          <a:prstGeom prst="rect">
            <a:avLst/>
          </a:prstGeom>
          <a:noFill/>
        </p:spPr>
      </p:pic>
      <p:sp>
        <p:nvSpPr>
          <p:cNvPr id="25603" name="Rectangle 9"/>
          <p:cNvSpPr>
            <a:spLocks noGrp="1" noChangeArrowheads="1"/>
          </p:cNvSpPr>
          <p:nvPr>
            <p:ph type="body" sz="half" idx="2"/>
          </p:nvPr>
        </p:nvSpPr>
        <p:spPr>
          <a:xfrm>
            <a:off x="1219200" y="1600200"/>
            <a:ext cx="7467600" cy="4953000"/>
          </a:xfrm>
        </p:spPr>
        <p:txBody>
          <a:bodyPr>
            <a:noAutofit/>
          </a:bodyPr>
          <a:lstStyle/>
          <a:p>
            <a:pPr eaLnBrk="1" hangingPunct="1">
              <a:lnSpc>
                <a:spcPct val="90000"/>
              </a:lnSpc>
            </a:pPr>
            <a:r>
              <a:rPr lang="en-US" sz="2400" dirty="0">
                <a:latin typeface="Times New Roman" pitchFamily="18" charset="0"/>
                <a:cs typeface="Times New Roman" pitchFamily="18" charset="0"/>
              </a:rPr>
              <a:t>Smaller classes or special instructional spaces </a:t>
            </a:r>
          </a:p>
          <a:p>
            <a:pPr eaLnBrk="1" hangingPunct="1">
              <a:lnSpc>
                <a:spcPct val="90000"/>
              </a:lnSpc>
            </a:pPr>
            <a:r>
              <a:rPr lang="en-US" sz="2400" dirty="0">
                <a:latin typeface="Times New Roman" pitchFamily="18" charset="0"/>
                <a:cs typeface="Times New Roman" pitchFamily="18" charset="0"/>
              </a:rPr>
              <a:t>Opportunities for professional                       development for school staff</a:t>
            </a:r>
          </a:p>
          <a:p>
            <a:pPr eaLnBrk="1" hangingPunct="1">
              <a:lnSpc>
                <a:spcPct val="90000"/>
              </a:lnSpc>
            </a:pPr>
            <a:r>
              <a:rPr lang="en-US" sz="2400" dirty="0">
                <a:latin typeface="Times New Roman" pitchFamily="18" charset="0"/>
                <a:cs typeface="Times New Roman" pitchFamily="18" charset="0"/>
              </a:rPr>
              <a:t>Extra time for teaching Title I students                         the skills they need</a:t>
            </a:r>
          </a:p>
          <a:p>
            <a:pPr eaLnBrk="1" hangingPunct="1">
              <a:lnSpc>
                <a:spcPct val="90000"/>
              </a:lnSpc>
            </a:pPr>
            <a:r>
              <a:rPr lang="en-US" sz="2400" dirty="0">
                <a:latin typeface="Times New Roman" pitchFamily="18" charset="0"/>
                <a:cs typeface="Times New Roman" pitchFamily="18" charset="0"/>
              </a:rPr>
              <a:t>A variety of supplementary teaching                        methods </a:t>
            </a:r>
          </a:p>
          <a:p>
            <a:pPr eaLnBrk="1" hangingPunct="1">
              <a:lnSpc>
                <a:spcPct val="90000"/>
              </a:lnSpc>
            </a:pPr>
            <a:r>
              <a:rPr lang="en-US" sz="2400" dirty="0">
                <a:latin typeface="Times New Roman" pitchFamily="18" charset="0"/>
                <a:cs typeface="Times New Roman" pitchFamily="18" charset="0"/>
              </a:rPr>
              <a:t>An individualized program for students</a:t>
            </a:r>
          </a:p>
          <a:p>
            <a:pPr eaLnBrk="1" hangingPunct="1">
              <a:lnSpc>
                <a:spcPct val="90000"/>
              </a:lnSpc>
            </a:pPr>
            <a:r>
              <a:rPr lang="en-US" sz="2400" dirty="0">
                <a:latin typeface="Times New Roman" pitchFamily="18" charset="0"/>
                <a:cs typeface="Times New Roman" pitchFamily="18" charset="0"/>
              </a:rPr>
              <a:t>Additional teaching materials which supplement a student’s regular instruction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BDD39-6C67-16D2-B6D5-FC5586FD13D9}"/>
              </a:ext>
            </a:extLst>
          </p:cNvPr>
          <p:cNvSpPr>
            <a:spLocks noGrp="1"/>
          </p:cNvSpPr>
          <p:nvPr>
            <p:ph type="title"/>
          </p:nvPr>
        </p:nvSpPr>
        <p:spPr>
          <a:xfrm>
            <a:off x="94956" y="959644"/>
            <a:ext cx="8420394" cy="762770"/>
          </a:xfrm>
        </p:spPr>
        <p:txBody>
          <a:bodyPr>
            <a:normAutofit fontScale="90000"/>
          </a:bodyPr>
          <a:lstStyle/>
          <a:p>
            <a:r>
              <a:rPr lang="en-US" sz="2400" b="1" dirty="0"/>
              <a:t>2021-2022 TCAP Data </a:t>
            </a:r>
            <a:br>
              <a:rPr lang="en-US" sz="2400" b="1" dirty="0">
                <a:solidFill>
                  <a:schemeClr val="accent3">
                    <a:lumMod val="60000"/>
                    <a:lumOff val="40000"/>
                  </a:schemeClr>
                </a:solidFill>
              </a:rPr>
            </a:br>
            <a:r>
              <a:rPr lang="en-US" sz="2400" b="1" dirty="0">
                <a:solidFill>
                  <a:schemeClr val="accent3">
                    <a:lumMod val="60000"/>
                    <a:lumOff val="40000"/>
                  </a:schemeClr>
                </a:solidFill>
              </a:rPr>
              <a:t>by Grade &amp; Content</a:t>
            </a:r>
          </a:p>
        </p:txBody>
      </p:sp>
      <p:pic>
        <p:nvPicPr>
          <p:cNvPr id="6" name="Content Placeholder 5">
            <a:extLst>
              <a:ext uri="{FF2B5EF4-FFF2-40B4-BE49-F238E27FC236}">
                <a16:creationId xmlns:a16="http://schemas.microsoft.com/office/drawing/2014/main" id="{DD16770A-8738-D99F-2D09-305E3331A8E6}"/>
              </a:ext>
            </a:extLst>
          </p:cNvPr>
          <p:cNvPicPr>
            <a:picLocks noGrp="1" noChangeAspect="1"/>
          </p:cNvPicPr>
          <p:nvPr>
            <p:ph idx="1"/>
          </p:nvPr>
        </p:nvPicPr>
        <p:blipFill rotWithShape="1">
          <a:blip r:embed="rId2"/>
          <a:srcRect t="1268" r="132" b="61259"/>
          <a:stretch/>
        </p:blipFill>
        <p:spPr>
          <a:xfrm>
            <a:off x="6200335" y="857250"/>
            <a:ext cx="2943665" cy="762770"/>
          </a:xfrm>
        </p:spPr>
      </p:pic>
      <p:pic>
        <p:nvPicPr>
          <p:cNvPr id="8" name="Picture 7">
            <a:extLst>
              <a:ext uri="{FF2B5EF4-FFF2-40B4-BE49-F238E27FC236}">
                <a16:creationId xmlns:a16="http://schemas.microsoft.com/office/drawing/2014/main" id="{B38B6302-5FC3-81C0-D389-5B864D44CF49}"/>
              </a:ext>
            </a:extLst>
          </p:cNvPr>
          <p:cNvPicPr>
            <a:picLocks noChangeAspect="1"/>
          </p:cNvPicPr>
          <p:nvPr/>
        </p:nvPicPr>
        <p:blipFill rotWithShape="1">
          <a:blip r:embed="rId3"/>
          <a:srcRect l="15346" t="35920" r="5961" b="43902"/>
          <a:stretch/>
        </p:blipFill>
        <p:spPr>
          <a:xfrm>
            <a:off x="94957" y="1694052"/>
            <a:ext cx="8973980" cy="1829712"/>
          </a:xfrm>
          <a:prstGeom prst="rect">
            <a:avLst/>
          </a:prstGeom>
          <a:ln w="57150">
            <a:solidFill>
              <a:schemeClr val="accent6">
                <a:lumMod val="40000"/>
                <a:lumOff val="60000"/>
              </a:schemeClr>
            </a:solidFill>
          </a:ln>
        </p:spPr>
      </p:pic>
      <p:pic>
        <p:nvPicPr>
          <p:cNvPr id="10" name="Picture 9">
            <a:extLst>
              <a:ext uri="{FF2B5EF4-FFF2-40B4-BE49-F238E27FC236}">
                <a16:creationId xmlns:a16="http://schemas.microsoft.com/office/drawing/2014/main" id="{03A6927A-573F-BDCD-687A-25201503FDF8}"/>
              </a:ext>
            </a:extLst>
          </p:cNvPr>
          <p:cNvPicPr>
            <a:picLocks noChangeAspect="1"/>
          </p:cNvPicPr>
          <p:nvPr/>
        </p:nvPicPr>
        <p:blipFill rotWithShape="1">
          <a:blip r:embed="rId4"/>
          <a:srcRect l="15339" t="56050" r="6874" b="32388"/>
          <a:stretch/>
        </p:blipFill>
        <p:spPr>
          <a:xfrm>
            <a:off x="94957" y="3626158"/>
            <a:ext cx="8973980" cy="1304948"/>
          </a:xfrm>
          <a:prstGeom prst="rect">
            <a:avLst/>
          </a:prstGeom>
          <a:ln w="57150">
            <a:solidFill>
              <a:srgbClr val="00B0F0"/>
            </a:solidFill>
          </a:ln>
        </p:spPr>
      </p:pic>
      <p:pic>
        <p:nvPicPr>
          <p:cNvPr id="12" name="Picture 11">
            <a:extLst>
              <a:ext uri="{FF2B5EF4-FFF2-40B4-BE49-F238E27FC236}">
                <a16:creationId xmlns:a16="http://schemas.microsoft.com/office/drawing/2014/main" id="{2A9CFAD7-8731-B758-3495-65C16A02CCA1}"/>
              </a:ext>
            </a:extLst>
          </p:cNvPr>
          <p:cNvPicPr>
            <a:picLocks noChangeAspect="1"/>
          </p:cNvPicPr>
          <p:nvPr/>
        </p:nvPicPr>
        <p:blipFill rotWithShape="1">
          <a:blip r:embed="rId5"/>
          <a:srcRect l="15347" t="66972" r="6875" b="24677"/>
          <a:stretch/>
        </p:blipFill>
        <p:spPr>
          <a:xfrm>
            <a:off x="85010" y="5051343"/>
            <a:ext cx="8973980" cy="885362"/>
          </a:xfrm>
          <a:prstGeom prst="rect">
            <a:avLst/>
          </a:prstGeom>
          <a:ln w="57150">
            <a:solidFill>
              <a:schemeClr val="accent3">
                <a:lumMod val="60000"/>
                <a:lumOff val="40000"/>
              </a:schemeClr>
            </a:solidFill>
          </a:ln>
        </p:spPr>
      </p:pic>
    </p:spTree>
    <p:extLst>
      <p:ext uri="{BB962C8B-B14F-4D97-AF65-F5344CB8AC3E}">
        <p14:creationId xmlns:p14="http://schemas.microsoft.com/office/powerpoint/2010/main" val="1409804026"/>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BDD39-6C67-16D2-B6D5-FC5586FD13D9}"/>
              </a:ext>
            </a:extLst>
          </p:cNvPr>
          <p:cNvSpPr>
            <a:spLocks noGrp="1"/>
          </p:cNvSpPr>
          <p:nvPr>
            <p:ph type="title"/>
          </p:nvPr>
        </p:nvSpPr>
        <p:spPr>
          <a:xfrm>
            <a:off x="153865" y="959644"/>
            <a:ext cx="8361485" cy="762770"/>
          </a:xfrm>
        </p:spPr>
        <p:txBody>
          <a:bodyPr>
            <a:normAutofit fontScale="90000"/>
          </a:bodyPr>
          <a:lstStyle/>
          <a:p>
            <a:r>
              <a:rPr lang="en-US" sz="2400" b="1" dirty="0"/>
              <a:t>2021-2022 TCAP Data</a:t>
            </a:r>
            <a:br>
              <a:rPr lang="en-US" sz="2400" b="1" dirty="0">
                <a:solidFill>
                  <a:schemeClr val="accent3">
                    <a:lumMod val="60000"/>
                    <a:lumOff val="40000"/>
                  </a:schemeClr>
                </a:solidFill>
              </a:rPr>
            </a:br>
            <a:r>
              <a:rPr lang="en-US" sz="2400" b="1" dirty="0">
                <a:solidFill>
                  <a:schemeClr val="accent3">
                    <a:lumMod val="60000"/>
                    <a:lumOff val="40000"/>
                  </a:schemeClr>
                </a:solidFill>
              </a:rPr>
              <a:t>Overall Success Rates</a:t>
            </a:r>
          </a:p>
        </p:txBody>
      </p:sp>
      <p:pic>
        <p:nvPicPr>
          <p:cNvPr id="6" name="Content Placeholder 5">
            <a:extLst>
              <a:ext uri="{FF2B5EF4-FFF2-40B4-BE49-F238E27FC236}">
                <a16:creationId xmlns:a16="http://schemas.microsoft.com/office/drawing/2014/main" id="{DD16770A-8738-D99F-2D09-305E3331A8E6}"/>
              </a:ext>
            </a:extLst>
          </p:cNvPr>
          <p:cNvPicPr>
            <a:picLocks noGrp="1" noChangeAspect="1"/>
          </p:cNvPicPr>
          <p:nvPr>
            <p:ph idx="1"/>
          </p:nvPr>
        </p:nvPicPr>
        <p:blipFill rotWithShape="1">
          <a:blip r:embed="rId2"/>
          <a:srcRect t="1268" r="132" b="61259"/>
          <a:stretch/>
        </p:blipFill>
        <p:spPr>
          <a:xfrm>
            <a:off x="6200335" y="857250"/>
            <a:ext cx="2943665" cy="762770"/>
          </a:xfrm>
        </p:spPr>
      </p:pic>
      <p:pic>
        <p:nvPicPr>
          <p:cNvPr id="5" name="Picture 4">
            <a:extLst>
              <a:ext uri="{FF2B5EF4-FFF2-40B4-BE49-F238E27FC236}">
                <a16:creationId xmlns:a16="http://schemas.microsoft.com/office/drawing/2014/main" id="{BCF09B5C-F6F3-602F-B7CF-C6ED5F84A269}"/>
              </a:ext>
            </a:extLst>
          </p:cNvPr>
          <p:cNvPicPr>
            <a:picLocks noChangeAspect="1"/>
          </p:cNvPicPr>
          <p:nvPr/>
        </p:nvPicPr>
        <p:blipFill rotWithShape="1">
          <a:blip r:embed="rId3"/>
          <a:srcRect l="15462" t="36990" r="6875" b="45878"/>
          <a:stretch/>
        </p:blipFill>
        <p:spPr>
          <a:xfrm>
            <a:off x="153865" y="1834747"/>
            <a:ext cx="8836270" cy="1835276"/>
          </a:xfrm>
          <a:prstGeom prst="rect">
            <a:avLst/>
          </a:prstGeom>
          <a:ln w="57150">
            <a:solidFill>
              <a:schemeClr val="accent2">
                <a:lumMod val="60000"/>
                <a:lumOff val="40000"/>
              </a:schemeClr>
            </a:solidFill>
          </a:ln>
        </p:spPr>
      </p:pic>
      <p:pic>
        <p:nvPicPr>
          <p:cNvPr id="9" name="Picture 8">
            <a:extLst>
              <a:ext uri="{FF2B5EF4-FFF2-40B4-BE49-F238E27FC236}">
                <a16:creationId xmlns:a16="http://schemas.microsoft.com/office/drawing/2014/main" id="{145E56E3-BB26-A6B1-B74C-798DDE6D477D}"/>
              </a:ext>
            </a:extLst>
          </p:cNvPr>
          <p:cNvPicPr>
            <a:picLocks noChangeAspect="1"/>
          </p:cNvPicPr>
          <p:nvPr/>
        </p:nvPicPr>
        <p:blipFill rotWithShape="1">
          <a:blip r:embed="rId4"/>
          <a:srcRect l="15001" t="35491" r="22576" b="34956"/>
          <a:stretch/>
        </p:blipFill>
        <p:spPr>
          <a:xfrm>
            <a:off x="153865" y="3864872"/>
            <a:ext cx="8836270" cy="1957943"/>
          </a:xfrm>
          <a:prstGeom prst="rect">
            <a:avLst/>
          </a:prstGeom>
          <a:ln w="57150">
            <a:solidFill>
              <a:schemeClr val="accent2">
                <a:lumMod val="60000"/>
                <a:lumOff val="40000"/>
              </a:schemeClr>
            </a:solidFill>
          </a:ln>
        </p:spPr>
      </p:pic>
    </p:spTree>
    <p:extLst>
      <p:ext uri="{BB962C8B-B14F-4D97-AF65-F5344CB8AC3E}">
        <p14:creationId xmlns:p14="http://schemas.microsoft.com/office/powerpoint/2010/main" val="717100849"/>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p:txBody>
          <a:bodyPr/>
          <a:lstStyle/>
          <a:p>
            <a:pPr eaLnBrk="1" hangingPunct="1">
              <a:defRPr/>
            </a:pPr>
            <a:r>
              <a:rPr lang="en-US" b="1" dirty="0">
                <a:latin typeface="Times New Roman" pitchFamily="18" charset="0"/>
                <a:cs typeface="Times New Roman" pitchFamily="18" charset="0"/>
              </a:rPr>
              <a:t>What can parents do?</a:t>
            </a:r>
            <a:endParaRPr lang="en-US" dirty="0">
              <a:latin typeface="Times New Roman" pitchFamily="18" charset="0"/>
              <a:cs typeface="Times New Roman" pitchFamily="18" charset="0"/>
            </a:endParaRPr>
          </a:p>
        </p:txBody>
      </p:sp>
      <p:pic>
        <p:nvPicPr>
          <p:cNvPr id="26628" name="Picture 7" descr="MCj03976200000[1]"/>
          <p:cNvPicPr>
            <a:picLocks noGrp="1" noChangeAspect="1" noChangeArrowheads="1"/>
          </p:cNvPicPr>
          <p:nvPr>
            <p:ph type="clipArt" sz="half" idx="1"/>
          </p:nvPr>
        </p:nvPicPr>
        <p:blipFill>
          <a:blip r:embed="rId2" cstate="print"/>
          <a:stretch>
            <a:fillRect/>
          </a:stretch>
        </p:blipFill>
        <p:spPr>
          <a:xfrm>
            <a:off x="6172200" y="3048000"/>
            <a:ext cx="1968931" cy="1562485"/>
          </a:xfrm>
          <a:noFill/>
          <a:ln w="28575">
            <a:solidFill>
              <a:srgbClr val="000000"/>
            </a:solidFill>
          </a:ln>
        </p:spPr>
      </p:pic>
      <p:sp>
        <p:nvSpPr>
          <p:cNvPr id="26627" name="Rectangle 6"/>
          <p:cNvSpPr>
            <a:spLocks noGrp="1" noChangeArrowheads="1"/>
          </p:cNvSpPr>
          <p:nvPr>
            <p:ph type="body" sz="half" idx="2"/>
          </p:nvPr>
        </p:nvSpPr>
        <p:spPr>
          <a:xfrm>
            <a:off x="457200" y="1009842"/>
            <a:ext cx="6858000" cy="5543358"/>
          </a:xfrm>
        </p:spPr>
        <p:txBody>
          <a:bodyPr>
            <a:noAutofit/>
          </a:bodyPr>
          <a:lstStyle/>
          <a:p>
            <a:pPr eaLnBrk="1" hangingPunct="1">
              <a:lnSpc>
                <a:spcPct val="80000"/>
              </a:lnSpc>
            </a:pPr>
            <a:r>
              <a:rPr lang="en-US" sz="2400" dirty="0">
                <a:latin typeface="Times New Roman" pitchFamily="18" charset="0"/>
                <a:cs typeface="Times New Roman" pitchFamily="18" charset="0"/>
              </a:rPr>
              <a:t>You can influence the success of your student in school more than any teacher or federal program. </a:t>
            </a:r>
          </a:p>
          <a:p>
            <a:pPr eaLnBrk="1" hangingPunct="1">
              <a:lnSpc>
                <a:spcPct val="80000"/>
              </a:lnSpc>
              <a:buNone/>
            </a:pPr>
            <a:br>
              <a:rPr lang="en-US" sz="2400" dirty="0">
                <a:latin typeface="Times New Roman" pitchFamily="18" charset="0"/>
                <a:cs typeface="Times New Roman" pitchFamily="18" charset="0"/>
              </a:rPr>
            </a:br>
            <a:r>
              <a:rPr lang="en-US" sz="2400" b="1" dirty="0">
                <a:latin typeface="Times New Roman" pitchFamily="18" charset="0"/>
                <a:cs typeface="Times New Roman" pitchFamily="18" charset="0"/>
              </a:rPr>
              <a:t>By becoming an active participant in the Title I parent involvement plan at your school, you will: </a:t>
            </a:r>
          </a:p>
          <a:p>
            <a:pPr eaLnBrk="1" hangingPunct="1">
              <a:lnSpc>
                <a:spcPct val="80000"/>
              </a:lnSpc>
            </a:pPr>
            <a:r>
              <a:rPr lang="en-US" sz="2400" b="1" dirty="0">
                <a:latin typeface="Times New Roman" pitchFamily="18" charset="0"/>
                <a:cs typeface="Times New Roman" pitchFamily="18" charset="0"/>
              </a:rPr>
              <a:t>Serve as a role model</a:t>
            </a:r>
            <a:r>
              <a:rPr lang="en-US" sz="2400" dirty="0">
                <a:latin typeface="Times New Roman" pitchFamily="18" charset="0"/>
                <a:cs typeface="Times New Roman" pitchFamily="18" charset="0"/>
              </a:rPr>
              <a:t>, showing your                   </a:t>
            </a:r>
          </a:p>
          <a:p>
            <a:pPr eaLnBrk="1" hangingPunct="1">
              <a:lnSpc>
                <a:spcPct val="80000"/>
              </a:lnSpc>
              <a:buNone/>
            </a:pPr>
            <a:r>
              <a:rPr lang="en-US" sz="2400" dirty="0">
                <a:latin typeface="Times New Roman" pitchFamily="18" charset="0"/>
                <a:cs typeface="Times New Roman" pitchFamily="18" charset="0"/>
              </a:rPr>
              <a:t>     child that you support his/her education. </a:t>
            </a:r>
          </a:p>
          <a:p>
            <a:pPr eaLnBrk="1" hangingPunct="1">
              <a:lnSpc>
                <a:spcPct val="80000"/>
              </a:lnSpc>
            </a:pPr>
            <a:r>
              <a:rPr lang="en-US" sz="2400" b="1" dirty="0">
                <a:latin typeface="Times New Roman" pitchFamily="18" charset="0"/>
                <a:cs typeface="Times New Roman" pitchFamily="18" charset="0"/>
              </a:rPr>
              <a:t>Assure that you are aware of your                      child’s educational progress</a:t>
            </a:r>
            <a:r>
              <a:rPr lang="en-US" sz="2400" dirty="0">
                <a:latin typeface="Times New Roman" pitchFamily="18" charset="0"/>
                <a:cs typeface="Times New Roman" pitchFamily="18" charset="0"/>
              </a:rPr>
              <a:t>; thereby       demonstrating how important that                       progress is to you. </a:t>
            </a:r>
          </a:p>
          <a:p>
            <a:pPr eaLnBrk="1" hangingPunct="1">
              <a:lnSpc>
                <a:spcPct val="80000"/>
              </a:lnSpc>
            </a:pPr>
            <a:r>
              <a:rPr lang="en-US" sz="2400" b="1" dirty="0">
                <a:latin typeface="Times New Roman" pitchFamily="18" charset="0"/>
                <a:cs typeface="Times New Roman" pitchFamily="18" charset="0"/>
              </a:rPr>
              <a:t>Teach your student that your input at the school is appreciated and that you support its efforts</a:t>
            </a:r>
            <a:r>
              <a:rPr lang="en-US" sz="2400" dirty="0">
                <a:latin typeface="Times New Roman" pitchFamily="18" charset="0"/>
                <a:cs typeface="Times New Roman" pitchFamily="18" charset="0"/>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ChangeArrowheads="1"/>
          </p:cNvSpPr>
          <p:nvPr>
            <p:ph type="title"/>
          </p:nvPr>
        </p:nvSpPr>
        <p:spPr/>
        <p:txBody>
          <a:bodyPr/>
          <a:lstStyle/>
          <a:p>
            <a:pPr eaLnBrk="1" hangingPunct="1">
              <a:defRPr/>
            </a:pPr>
            <a:r>
              <a:rPr lang="en-US" b="1" dirty="0">
                <a:latin typeface="Times New Roman" pitchFamily="18" charset="0"/>
                <a:cs typeface="Times New Roman" pitchFamily="18" charset="0"/>
              </a:rPr>
              <a:t>How can I be more involved?</a:t>
            </a:r>
          </a:p>
        </p:txBody>
      </p:sp>
      <p:sp>
        <p:nvSpPr>
          <p:cNvPr id="27651" name="Rectangle 5"/>
          <p:cNvSpPr>
            <a:spLocks noGrp="1" noChangeArrowheads="1"/>
          </p:cNvSpPr>
          <p:nvPr>
            <p:ph type="body" sz="half" idx="1"/>
          </p:nvPr>
        </p:nvSpPr>
        <p:spPr>
          <a:xfrm>
            <a:off x="609600" y="1066800"/>
            <a:ext cx="6705600" cy="5440363"/>
          </a:xfrm>
        </p:spPr>
        <p:txBody>
          <a:bodyPr>
            <a:noAutofit/>
          </a:bodyPr>
          <a:lstStyle/>
          <a:p>
            <a:pPr eaLnBrk="1" hangingPunct="1">
              <a:lnSpc>
                <a:spcPct val="80000"/>
              </a:lnSpc>
              <a:buNone/>
            </a:pPr>
            <a:r>
              <a:rPr lang="en-US" sz="2400" dirty="0">
                <a:latin typeface="Times New Roman" pitchFamily="18" charset="0"/>
                <a:cs typeface="Times New Roman" pitchFamily="18" charset="0"/>
              </a:rPr>
              <a:t>You can become more involved by: </a:t>
            </a:r>
          </a:p>
          <a:p>
            <a:pPr eaLnBrk="1" hangingPunct="1">
              <a:lnSpc>
                <a:spcPct val="80000"/>
              </a:lnSpc>
            </a:pPr>
            <a:r>
              <a:rPr lang="en-US" sz="2400" dirty="0">
                <a:latin typeface="Times New Roman" pitchFamily="18" charset="0"/>
                <a:cs typeface="Times New Roman" pitchFamily="18" charset="0"/>
              </a:rPr>
              <a:t>Joining the PTO</a:t>
            </a:r>
          </a:p>
          <a:p>
            <a:pPr eaLnBrk="1" hangingPunct="1">
              <a:lnSpc>
                <a:spcPct val="80000"/>
              </a:lnSpc>
            </a:pPr>
            <a:r>
              <a:rPr lang="en-US" sz="2400" dirty="0">
                <a:latin typeface="Times New Roman" pitchFamily="18" charset="0"/>
                <a:cs typeface="Times New Roman" pitchFamily="18" charset="0"/>
              </a:rPr>
              <a:t>Supporting school extra-curricular                        activities</a:t>
            </a:r>
          </a:p>
          <a:p>
            <a:pPr eaLnBrk="1" hangingPunct="1">
              <a:lnSpc>
                <a:spcPct val="80000"/>
              </a:lnSpc>
            </a:pPr>
            <a:r>
              <a:rPr lang="en-US" sz="2000" dirty="0">
                <a:latin typeface="Times New Roman" pitchFamily="18" charset="0"/>
                <a:cs typeface="Times New Roman" pitchFamily="18" charset="0"/>
              </a:rPr>
              <a:t>Volunteering at the school/Assisting with virtual lessons</a:t>
            </a:r>
          </a:p>
          <a:p>
            <a:pPr eaLnBrk="1" hangingPunct="1">
              <a:lnSpc>
                <a:spcPct val="80000"/>
              </a:lnSpc>
            </a:pPr>
            <a:r>
              <a:rPr lang="en-US" sz="2400" dirty="0">
                <a:latin typeface="Times New Roman" pitchFamily="18" charset="0"/>
                <a:cs typeface="Times New Roman" pitchFamily="18" charset="0"/>
              </a:rPr>
              <a:t>Attending parent-teacher conferences</a:t>
            </a:r>
          </a:p>
          <a:p>
            <a:pPr eaLnBrk="1" hangingPunct="1">
              <a:lnSpc>
                <a:spcPct val="80000"/>
              </a:lnSpc>
            </a:pPr>
            <a:r>
              <a:rPr lang="en-US" sz="2400" dirty="0">
                <a:latin typeface="Times New Roman" pitchFamily="18" charset="0"/>
                <a:cs typeface="Times New Roman" pitchFamily="18" charset="0"/>
              </a:rPr>
              <a:t>Communicating with your child’s teacher regularly, by writing notes, telephoning the school, email, etc.</a:t>
            </a:r>
          </a:p>
          <a:p>
            <a:pPr eaLnBrk="1" hangingPunct="1">
              <a:lnSpc>
                <a:spcPct val="80000"/>
              </a:lnSpc>
            </a:pPr>
            <a:r>
              <a:rPr lang="en-US" sz="2400" dirty="0">
                <a:latin typeface="Times New Roman" pitchFamily="18" charset="0"/>
                <a:cs typeface="Times New Roman" pitchFamily="18" charset="0"/>
              </a:rPr>
              <a:t>Keeping your child’s teacher informed about events in his or her life which may affect his/her performance at school</a:t>
            </a:r>
          </a:p>
          <a:p>
            <a:pPr eaLnBrk="1" hangingPunct="1">
              <a:lnSpc>
                <a:spcPct val="80000"/>
              </a:lnSpc>
            </a:pPr>
            <a:r>
              <a:rPr lang="en-US" sz="2400" dirty="0">
                <a:latin typeface="Times New Roman" pitchFamily="18" charset="0"/>
                <a:cs typeface="Times New Roman" pitchFamily="18" charset="0"/>
              </a:rPr>
              <a:t>Discussing with your child’s teacher and parent organizations other ideas for parent involvement</a:t>
            </a:r>
          </a:p>
          <a:p>
            <a:pPr eaLnBrk="1" hangingPunct="1">
              <a:lnSpc>
                <a:spcPct val="80000"/>
              </a:lnSpc>
            </a:pPr>
            <a:endParaRPr lang="en-US" sz="2200" dirty="0"/>
          </a:p>
        </p:txBody>
      </p:sp>
      <p:pic>
        <p:nvPicPr>
          <p:cNvPr id="27652" name="Picture 7" descr="MCj02975750000[1]"/>
          <p:cNvPicPr>
            <a:picLocks noGrp="1" noChangeAspect="1" noChangeArrowheads="1"/>
          </p:cNvPicPr>
          <p:nvPr>
            <p:ph type="clipArt" sz="half" idx="2"/>
          </p:nvPr>
        </p:nvPicPr>
        <p:blipFill>
          <a:blip r:embed="rId2" cstate="print"/>
          <a:srcRect/>
          <a:stretch>
            <a:fillRect/>
          </a:stretch>
        </p:blipFill>
        <p:spPr>
          <a:xfrm>
            <a:off x="6781800" y="1752600"/>
            <a:ext cx="1825625" cy="1658938"/>
          </a:xfrm>
          <a:noFill/>
          <a:ln w="28575">
            <a:solidFill>
              <a:srgbClr val="000000"/>
            </a:solidFill>
          </a:ln>
        </p:spPr>
      </p:pic>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3801</TotalTime>
  <Words>2820</Words>
  <Application>Microsoft Office PowerPoint</Application>
  <PresentationFormat>On-screen Show (4:3)</PresentationFormat>
  <Paragraphs>179</Paragraphs>
  <Slides>16</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Arial Narrow</vt:lpstr>
      <vt:lpstr>Calibri</vt:lpstr>
      <vt:lpstr>Times New Roman</vt:lpstr>
      <vt:lpstr>Trebuchet MS</vt:lpstr>
      <vt:lpstr>Wingdings 3</vt:lpstr>
      <vt:lpstr>Facet</vt:lpstr>
      <vt:lpstr>Sherwood Elementary Annual Title 1 Meeting August 17th 8:30 A.M and August 17 4:00 P.M. </vt:lpstr>
      <vt:lpstr>What is Title I ?</vt:lpstr>
      <vt:lpstr>Title I Q &amp; A</vt:lpstr>
      <vt:lpstr>Title I Q &amp; A</vt:lpstr>
      <vt:lpstr>Title I programs generally offer:  </vt:lpstr>
      <vt:lpstr>2021-2022 TCAP Data  by Grade &amp; Content</vt:lpstr>
      <vt:lpstr>2021-2022 TCAP Data Overall Success Rates</vt:lpstr>
      <vt:lpstr>What can parents do?</vt:lpstr>
      <vt:lpstr>How can I be more involved?</vt:lpstr>
      <vt:lpstr> Parent Notifications</vt:lpstr>
      <vt:lpstr>Parent Notifications  Title I, Part A</vt:lpstr>
      <vt:lpstr>Parent Notifications  </vt:lpstr>
      <vt:lpstr>PowerPoint Presentation</vt:lpstr>
      <vt:lpstr>PowerPoint Presentation</vt:lpstr>
      <vt:lpstr>Other Requirements  Title I, Part A</vt:lpstr>
      <vt:lpstr>Who do I contact?</vt:lpstr>
    </vt:vector>
  </TitlesOfParts>
  <Company>Lenovo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Presented by: Carla Woodard Instructional Facilitator August 22, 2011</dc:title>
  <dc:creator>Lenovo User</dc:creator>
  <cp:lastModifiedBy>JASON C ELLIS</cp:lastModifiedBy>
  <cp:revision>22</cp:revision>
  <dcterms:created xsi:type="dcterms:W3CDTF">2011-08-19T18:35:37Z</dcterms:created>
  <dcterms:modified xsi:type="dcterms:W3CDTF">2022-08-22T14:21:45Z</dcterms:modified>
</cp:coreProperties>
</file>